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65" r:id="rId3"/>
    <p:sldId id="288" r:id="rId4"/>
    <p:sldId id="266" r:id="rId5"/>
    <p:sldId id="290" r:id="rId6"/>
    <p:sldId id="291" r:id="rId7"/>
    <p:sldId id="292" r:id="rId8"/>
    <p:sldId id="267" r:id="rId9"/>
    <p:sldId id="293" r:id="rId10"/>
    <p:sldId id="294" r:id="rId11"/>
    <p:sldId id="295" r:id="rId12"/>
    <p:sldId id="296" r:id="rId13"/>
    <p:sldId id="297" r:id="rId14"/>
    <p:sldId id="298" r:id="rId15"/>
    <p:sldId id="300" r:id="rId16"/>
    <p:sldId id="301" r:id="rId17"/>
    <p:sldId id="302" r:id="rId18"/>
    <p:sldId id="303" r:id="rId19"/>
    <p:sldId id="306" r:id="rId20"/>
    <p:sldId id="304" r:id="rId21"/>
    <p:sldId id="305" r:id="rId22"/>
    <p:sldId id="307" r:id="rId23"/>
    <p:sldId id="270" r:id="rId24"/>
    <p:sldId id="308" r:id="rId25"/>
    <p:sldId id="285" r:id="rId26"/>
    <p:sldId id="284" r:id="rId27"/>
  </p:sldIdLst>
  <p:sldSz cx="24384000" cy="13716000"/>
  <p:notesSz cx="6858000" cy="9144000"/>
  <p:embeddedFontLst>
    <p:embeddedFont>
      <p:font typeface="Avenir Black" panose="02000503020000020003" pitchFamily="2" charset="0"/>
      <p:bold r:id="rId29"/>
      <p:italic r:id="rId30"/>
      <p:boldItalic r:id="rId31"/>
    </p:embeddedFont>
    <p:embeddedFont>
      <p:font typeface="Avenir Book" panose="02000503020000020003" pitchFamily="2" charset="0"/>
      <p:regular r:id="rId32"/>
      <p:italic r:id="rId33"/>
    </p:embeddedFont>
    <p:embeddedFont>
      <p:font typeface="Cambria Math" panose="02040503050406030204" pitchFamily="18" charset="0"/>
      <p:regular r:id="rId34"/>
    </p:embeddedFont>
    <p:embeddedFont>
      <p:font typeface="Consolas" panose="020B0609020204030204" pitchFamily="49" charset="0"/>
      <p:regular r:id="rId35"/>
      <p:bold r:id="rId36"/>
      <p:italic r:id="rId37"/>
      <p:boldItalic r:id="rId38"/>
    </p:embeddedFont>
    <p:embeddedFont>
      <p:font typeface="Nunito" pitchFamily="2" charset="77"/>
      <p:regular r:id="rId39"/>
      <p:bold r:id="rId40"/>
      <p:italic r:id="rId41"/>
      <p:boldItalic r:id="rId42"/>
    </p:embeddedFont>
    <p:embeddedFont>
      <p:font typeface="OCRB" panose="020B0609020202020204" pitchFamily="49" charset="77"/>
      <p:regular r:id="rId43"/>
    </p:embeddedFont>
    <p:embeddedFont>
      <p:font typeface="Open Sans ExtraBold" panose="020B0606030504020204" pitchFamily="34" charset="0"/>
      <p:bold r:id="rId44"/>
      <p:italic r:id="rId45"/>
      <p:boldItalic r:id="rId46"/>
    </p:embeddedFont>
    <p:embeddedFont>
      <p:font typeface="Open Sans Light" panose="020B0306030504020204" pitchFamily="34" charset="0"/>
      <p:regular r:id="rId47"/>
      <p:italic r:id="rId48"/>
    </p:embeddedFont>
    <p:embeddedFont>
      <p:font typeface="Open Sans Semibold" panose="020B0606030504020204" pitchFamily="34" charset="0"/>
      <p:regular r:id="rId49"/>
      <p:bold r:id="rId50"/>
      <p:italic r:id="rId51"/>
      <p:boldItalic r:id="rId52"/>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87654"/>
  </p:normalViewPr>
  <p:slideViewPr>
    <p:cSldViewPr snapToGrid="0" snapToObjects="1">
      <p:cViewPr varScale="1">
        <p:scale>
          <a:sx n="48" d="100"/>
          <a:sy n="48" d="100"/>
        </p:scale>
        <p:origin x="1136" y="23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D" sz="1800" dirty="0">
                <a:solidFill>
                  <a:srgbClr val="211E1E"/>
                </a:solidFill>
                <a:effectLst/>
                <a:latin typeface="RQRPVA_Times"/>
              </a:rPr>
              <a:t>To </a:t>
            </a:r>
            <a:r>
              <a:rPr lang="en-ID" sz="1800" dirty="0" err="1">
                <a:solidFill>
                  <a:srgbClr val="211E1E"/>
                </a:solidFill>
                <a:effectLst/>
                <a:latin typeface="RQRPVA_Times"/>
              </a:rPr>
              <a:t>analyze</a:t>
            </a:r>
            <a:r>
              <a:rPr lang="en-ID" sz="1800" dirty="0">
                <a:solidFill>
                  <a:srgbClr val="211E1E"/>
                </a:solidFill>
                <a:effectLst/>
                <a:latin typeface="RQRPVA_Times"/>
              </a:rPr>
              <a:t> the I</a:t>
            </a:r>
            <a:r>
              <a:rPr lang="en-ID" sz="1800" dirty="0">
                <a:solidFill>
                  <a:srgbClr val="211E1E"/>
                </a:solidFill>
                <a:effectLst/>
                <a:latin typeface="NVGAXR_Times"/>
              </a:rPr>
              <a:t>NSERTION-SORT procedure, let’s view it on the following page </a:t>
            </a:r>
            <a:r>
              <a:rPr lang="en-ID" sz="1800" dirty="0">
                <a:solidFill>
                  <a:srgbClr val="211E1E"/>
                </a:solidFill>
                <a:effectLst/>
                <a:latin typeface="RQRPVA_Times"/>
              </a:rPr>
              <a:t>with the time cost of each statement and the number of times each statement is executed. For each </a:t>
            </a:r>
            <a:r>
              <a:rPr lang="en-ID" sz="1800" dirty="0" err="1">
                <a:solidFill>
                  <a:srgbClr val="211E1E"/>
                </a:solidFill>
                <a:effectLst/>
                <a:latin typeface="RQRPVA_Times"/>
              </a:rPr>
              <a:t>i</a:t>
            </a:r>
            <a:r>
              <a:rPr lang="en-ID" sz="1800" dirty="0">
                <a:solidFill>
                  <a:srgbClr val="211E1E"/>
                </a:solidFill>
                <a:effectLst/>
                <a:latin typeface="RQRPVA_Times"/>
              </a:rPr>
              <a:t>=2, 3, …, n, let </a:t>
            </a:r>
            <a:r>
              <a:rPr lang="en-ID" sz="1800" dirty="0" err="1">
                <a:solidFill>
                  <a:srgbClr val="211E1E"/>
                </a:solidFill>
                <a:effectLst/>
                <a:latin typeface="RQRPVA_Times"/>
              </a:rPr>
              <a:t>ti</a:t>
            </a:r>
            <a:r>
              <a:rPr lang="en-ID" sz="1800" dirty="0">
                <a:solidFill>
                  <a:srgbClr val="211E1E"/>
                </a:solidFill>
                <a:effectLst/>
                <a:latin typeface="RQRPVA_Times"/>
              </a:rPr>
              <a:t> denote the number of times the </a:t>
            </a:r>
            <a:r>
              <a:rPr lang="en-ID" sz="1800" b="1" dirty="0">
                <a:solidFill>
                  <a:srgbClr val="211E1E"/>
                </a:solidFill>
                <a:effectLst/>
                <a:latin typeface="VJTKFW_Times"/>
              </a:rPr>
              <a:t>while </a:t>
            </a:r>
            <a:r>
              <a:rPr lang="en-ID" sz="1800" dirty="0">
                <a:solidFill>
                  <a:srgbClr val="211E1E"/>
                </a:solidFill>
                <a:effectLst/>
                <a:latin typeface="NVGAXR_Times"/>
              </a:rPr>
              <a:t>loop test in line 5 is executed for that value of </a:t>
            </a:r>
            <a:r>
              <a:rPr lang="en-ID" sz="1800" dirty="0" err="1">
                <a:solidFill>
                  <a:srgbClr val="211E1E"/>
                </a:solidFill>
                <a:effectLst/>
                <a:latin typeface="NVGAXR_Times"/>
              </a:rPr>
              <a:t>i</a:t>
            </a:r>
            <a:r>
              <a:rPr lang="en-ID" sz="1800" dirty="0">
                <a:solidFill>
                  <a:srgbClr val="211E1E"/>
                </a:solidFill>
                <a:effectLst/>
                <a:latin typeface="RQRPVA_Times"/>
              </a:rPr>
              <a:t>. When a </a:t>
            </a:r>
            <a:r>
              <a:rPr lang="en-ID" sz="1800" b="1" dirty="0">
                <a:solidFill>
                  <a:srgbClr val="211E1E"/>
                </a:solidFill>
                <a:effectLst/>
                <a:latin typeface="VJTKFW_Times"/>
              </a:rPr>
              <a:t>for </a:t>
            </a:r>
            <a:r>
              <a:rPr lang="en-ID" sz="1800" dirty="0">
                <a:solidFill>
                  <a:srgbClr val="211E1E"/>
                </a:solidFill>
                <a:effectLst/>
                <a:latin typeface="RQRPVA_Times"/>
              </a:rPr>
              <a:t>or </a:t>
            </a:r>
            <a:r>
              <a:rPr lang="en-ID" sz="1800" b="1" dirty="0">
                <a:solidFill>
                  <a:srgbClr val="211E1E"/>
                </a:solidFill>
                <a:effectLst/>
                <a:latin typeface="VJTKFW_Times"/>
              </a:rPr>
              <a:t>while </a:t>
            </a:r>
            <a:r>
              <a:rPr lang="en-ID" sz="1800" dirty="0">
                <a:solidFill>
                  <a:srgbClr val="211E1E"/>
                </a:solidFill>
                <a:effectLst/>
                <a:latin typeface="RQRPVA_Times"/>
              </a:rPr>
              <a:t>loop exits </a:t>
            </a:r>
            <a:r>
              <a:rPr lang="en-ID" sz="1800" dirty="0">
                <a:solidFill>
                  <a:srgbClr val="211E1E"/>
                </a:solidFill>
                <a:effectLst/>
                <a:latin typeface="NVGAXR_Times"/>
              </a:rPr>
              <a:t>in the usual way (because the test in the loop header comes up </a:t>
            </a:r>
            <a:r>
              <a:rPr lang="en-ID" sz="1800" dirty="0">
                <a:solidFill>
                  <a:srgbClr val="211E1E"/>
                </a:solidFill>
                <a:effectLst/>
                <a:latin typeface="RQRPVA_Times"/>
              </a:rPr>
              <a:t>FALSE</a:t>
            </a:r>
            <a:r>
              <a:rPr lang="en-ID" sz="1800" dirty="0">
                <a:solidFill>
                  <a:srgbClr val="211E1E"/>
                </a:solidFill>
                <a:effectLst/>
                <a:latin typeface="NVGAXR_Times"/>
              </a:rPr>
              <a:t>) </a:t>
            </a:r>
            <a:r>
              <a:rPr lang="en-ID" sz="1800" b="1" dirty="0">
                <a:solidFill>
                  <a:srgbClr val="211E1E"/>
                </a:solidFill>
                <a:effectLst/>
                <a:latin typeface="NVGAXR_Times"/>
              </a:rPr>
              <a:t>the test is </a:t>
            </a:r>
            <a:r>
              <a:rPr lang="en-ID" sz="1800" b="1" dirty="0">
                <a:solidFill>
                  <a:srgbClr val="211E1E"/>
                </a:solidFill>
                <a:effectLst/>
                <a:latin typeface="RQRPVA_Times"/>
              </a:rPr>
              <a:t>executed one time more than the loop body (n times)</a:t>
            </a:r>
            <a:r>
              <a:rPr lang="en-ID" sz="1800" dirty="0">
                <a:solidFill>
                  <a:srgbClr val="211E1E"/>
                </a:solidFill>
                <a:effectLst/>
                <a:latin typeface="RQRPVA_Times"/>
              </a:rPr>
              <a:t>. Because comments are not executable statements, assume that they take no time. </a:t>
            </a:r>
          </a:p>
          <a:p>
            <a:endParaRPr lang="en-ID" dirty="0">
              <a:effectLst/>
            </a:endParaRPr>
          </a:p>
          <a:p>
            <a:r>
              <a:rPr lang="en-ID" sz="1800" dirty="0">
                <a:solidFill>
                  <a:srgbClr val="211E1E"/>
                </a:solidFill>
                <a:effectLst/>
                <a:latin typeface="RQRPVA_Times"/>
              </a:rPr>
              <a:t>The running time of the algorithm is the sum of running times f</a:t>
            </a:r>
            <a:r>
              <a:rPr lang="en-ID" sz="1800" dirty="0">
                <a:solidFill>
                  <a:srgbClr val="211E1E"/>
                </a:solidFill>
                <a:effectLst/>
                <a:latin typeface="NVGAXR_Times"/>
              </a:rPr>
              <a:t>or each state</a:t>
            </a:r>
            <a:r>
              <a:rPr lang="en-ID" sz="1800" dirty="0">
                <a:solidFill>
                  <a:srgbClr val="211E1E"/>
                </a:solidFill>
                <a:effectLst/>
                <a:latin typeface="RQRPVA_Times"/>
              </a:rPr>
              <a:t>ment executed. A statement that takes ck steps to execute and executes m times contributes to the total running time.</a:t>
            </a:r>
            <a:r>
              <a:rPr lang="en-ID" sz="1800" dirty="0">
                <a:solidFill>
                  <a:srgbClr val="211E1E"/>
                </a:solidFill>
                <a:effectLst/>
                <a:latin typeface="NVGAXR_Times"/>
              </a:rPr>
              <a:t> </a:t>
            </a:r>
            <a:r>
              <a:rPr lang="en-ID" sz="1800" dirty="0">
                <a:solidFill>
                  <a:srgbClr val="211E1E"/>
                </a:solidFill>
                <a:effectLst/>
                <a:latin typeface="RQRPVA_Times"/>
              </a:rPr>
              <a:t>We usually denote the running time of an algorithm on an input of size n by T(n). To compute T(n), the running time of I</a:t>
            </a:r>
            <a:r>
              <a:rPr lang="en-ID" sz="1800" dirty="0">
                <a:solidFill>
                  <a:srgbClr val="211E1E"/>
                </a:solidFill>
                <a:effectLst/>
                <a:latin typeface="NVGAXR_Times"/>
              </a:rPr>
              <a:t>NSERTION-SORT </a:t>
            </a:r>
            <a:r>
              <a:rPr lang="en-ID" sz="1800" dirty="0">
                <a:solidFill>
                  <a:srgbClr val="211E1E"/>
                </a:solidFill>
                <a:effectLst/>
                <a:latin typeface="RQRPVA_Times"/>
              </a:rPr>
              <a:t>on an input of values, we sum the products of the </a:t>
            </a:r>
            <a:r>
              <a:rPr lang="en-ID" sz="1800" i="1" dirty="0">
                <a:solidFill>
                  <a:srgbClr val="211E1E"/>
                </a:solidFill>
                <a:effectLst/>
                <a:latin typeface="NVGAXR_Times"/>
              </a:rPr>
              <a:t>cost </a:t>
            </a:r>
            <a:r>
              <a:rPr lang="en-ID" sz="1800" dirty="0">
                <a:solidFill>
                  <a:srgbClr val="211E1E"/>
                </a:solidFill>
                <a:effectLst/>
                <a:latin typeface="RQRPVA_Times"/>
              </a:rPr>
              <a:t>and </a:t>
            </a:r>
            <a:r>
              <a:rPr lang="en-ID" sz="1800" i="1" dirty="0">
                <a:solidFill>
                  <a:srgbClr val="211E1E"/>
                </a:solidFill>
                <a:effectLst/>
                <a:latin typeface="ZXWUGJ_Times"/>
              </a:rPr>
              <a:t>times </a:t>
            </a:r>
            <a:r>
              <a:rPr lang="en-ID" sz="1800" dirty="0">
                <a:solidFill>
                  <a:srgbClr val="211E1E"/>
                </a:solidFill>
                <a:effectLst/>
                <a:latin typeface="RQRPVA_Times"/>
              </a:rPr>
              <a:t>columns.</a:t>
            </a:r>
            <a:endParaRPr lang="en-ID" dirty="0">
              <a:effectLst/>
            </a:endParaRPr>
          </a:p>
          <a:p>
            <a:endParaRPr lang="en-US" dirty="0"/>
          </a:p>
        </p:txBody>
      </p:sp>
    </p:spTree>
    <p:extLst>
      <p:ext uri="{BB962C8B-B14F-4D97-AF65-F5344CB8AC3E}">
        <p14:creationId xmlns:p14="http://schemas.microsoft.com/office/powerpoint/2010/main" val="3579935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342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1438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0225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07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D" sz="1800" dirty="0">
                <a:solidFill>
                  <a:srgbClr val="211E1E"/>
                </a:solidFill>
                <a:effectLst/>
                <a:latin typeface="RQRPVA_Times"/>
              </a:rPr>
              <a:t>We can express the running time of best-case as </a:t>
            </a:r>
            <a:r>
              <a:rPr lang="en-ID" sz="1800" b="1" dirty="0">
                <a:solidFill>
                  <a:srgbClr val="211E1E"/>
                </a:solidFill>
                <a:effectLst/>
                <a:latin typeface="RQRPVA_Times"/>
              </a:rPr>
              <a:t>linear function of n</a:t>
            </a:r>
            <a:r>
              <a:rPr lang="en-ID" sz="1800" dirty="0">
                <a:solidFill>
                  <a:srgbClr val="211E1E"/>
                </a:solidFill>
                <a:effectLst/>
                <a:latin typeface="RQRPVA_Times"/>
              </a:rPr>
              <a:t>, </a:t>
            </a:r>
            <a:r>
              <a:rPr lang="en-ID" sz="1800" dirty="0" err="1">
                <a:solidFill>
                  <a:srgbClr val="211E1E"/>
                </a:solidFill>
                <a:effectLst/>
                <a:latin typeface="RQRPVA_Times"/>
              </a:rPr>
              <a:t>an+b</a:t>
            </a:r>
            <a:r>
              <a:rPr lang="en-ID" sz="1800" dirty="0">
                <a:solidFill>
                  <a:srgbClr val="211E1E"/>
                </a:solidFill>
                <a:effectLst/>
                <a:latin typeface="RQRPVA_Times"/>
              </a:rPr>
              <a:t>, with a = (c1+c2+c3+c4+c8) and b = (</a:t>
            </a:r>
            <a:r>
              <a:rPr lang="en-ID" sz="2400" dirty="0">
                <a:solidFill>
                  <a:srgbClr val="211E1E"/>
                </a:solidFill>
                <a:effectLst/>
                <a:latin typeface="RQRPVA_Times"/>
              </a:rPr>
              <a:t>c2+c3+c4+c8) </a:t>
            </a:r>
          </a:p>
          <a:p>
            <a:endParaRPr lang="en-ID" sz="2400" dirty="0">
              <a:solidFill>
                <a:srgbClr val="211E1E"/>
              </a:solidFill>
              <a:effectLst/>
              <a:latin typeface="RQRPVA_Times"/>
            </a:endParaRPr>
          </a:p>
          <a:p>
            <a:pPr marL="0" marR="0" lvl="0" indent="0" defTabSz="457200" eaLnBrk="1" fontAlgn="auto" latinLnBrk="0" hangingPunct="1">
              <a:lnSpc>
                <a:spcPct val="117999"/>
              </a:lnSpc>
              <a:spcBef>
                <a:spcPts val="0"/>
              </a:spcBef>
              <a:spcAft>
                <a:spcPts val="0"/>
              </a:spcAft>
              <a:buClrTx/>
              <a:buSzTx/>
              <a:buFontTx/>
              <a:buNone/>
              <a:tabLst/>
              <a:defRPr/>
            </a:pPr>
            <a:r>
              <a:rPr lang="en-ID" sz="2400" dirty="0">
                <a:solidFill>
                  <a:srgbClr val="211E1E"/>
                </a:solidFill>
                <a:effectLst/>
                <a:latin typeface="RQRPVA_Times"/>
              </a:rPr>
              <a:t>We can express the running time of worst-case as </a:t>
            </a:r>
            <a:r>
              <a:rPr lang="en-ID" sz="2400" b="1" dirty="0">
                <a:solidFill>
                  <a:srgbClr val="211E1E"/>
                </a:solidFill>
                <a:effectLst/>
                <a:latin typeface="RQRPVA_Times"/>
              </a:rPr>
              <a:t>quadratic function of n</a:t>
            </a:r>
            <a:r>
              <a:rPr lang="en-ID" sz="2400" dirty="0">
                <a:solidFill>
                  <a:srgbClr val="211E1E"/>
                </a:solidFill>
                <a:effectLst/>
                <a:latin typeface="RQRPVA_Times"/>
              </a:rPr>
              <a:t>, an2+bn+c, with a = (c5/2+c6/2+c7/2), b = (c1+</a:t>
            </a:r>
            <a:r>
              <a:rPr lang="en-ID" sz="3200" dirty="0">
                <a:solidFill>
                  <a:srgbClr val="211E1E"/>
                </a:solidFill>
                <a:effectLst/>
                <a:latin typeface="RQRPVA_Times"/>
              </a:rPr>
              <a:t>c2+c4+c5/2-c6/2-c7/2+c8) and c = -(c2+c4+c5+c8) </a:t>
            </a:r>
            <a:endParaRPr lang="en-US" dirty="0"/>
          </a:p>
          <a:p>
            <a:endParaRPr lang="en-US" dirty="0"/>
          </a:p>
        </p:txBody>
      </p:sp>
    </p:spTree>
    <p:extLst>
      <p:ext uri="{BB962C8B-B14F-4D97-AF65-F5344CB8AC3E}">
        <p14:creationId xmlns:p14="http://schemas.microsoft.com/office/powerpoint/2010/main" val="3370988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115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031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3160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643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345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618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\Theta(n) + \Theta(1) is \Theta(n) because it is still roughly proportional to n when n is large.</a:t>
            </a:r>
          </a:p>
        </p:txBody>
      </p:sp>
    </p:spTree>
    <p:extLst>
      <p:ext uri="{BB962C8B-B14F-4D97-AF65-F5344CB8AC3E}">
        <p14:creationId xmlns:p14="http://schemas.microsoft.com/office/powerpoint/2010/main" val="22702137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03</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Analyzing Algorithms</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Analyzing insertion sort</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1C3B428-3164-7C93-580F-DC998325C068}"/>
                  </a:ext>
                </a:extLst>
              </p:cNvPr>
              <p:cNvSpPr>
                <a:spLocks noGrp="1"/>
              </p:cNvSpPr>
              <p:nvPr>
                <p:ph sz="quarter" idx="11"/>
              </p:nvPr>
            </p:nvSpPr>
            <p:spPr/>
            <p:txBody>
              <a:bodyPr/>
              <a:lstStyle/>
              <a:p>
                <a:r>
                  <a:rPr lang="en-US" dirty="0"/>
                  <a:t>Best case running time (when the input is already sorted):</a:t>
                </a:r>
              </a:p>
              <a:p>
                <a:endParaRPr lang="en-US" dirty="0"/>
              </a:p>
              <a:p>
                <a:pPr marL="0" indent="0">
                  <a:buNone/>
                </a:pPr>
                <a:r>
                  <a:rPr lang="en-US" dirty="0"/>
                  <a:t>                                                                                            </a:t>
                </a:r>
                <a14:m>
                  <m:oMath xmlns:m="http://schemas.openxmlformats.org/officeDocument/2006/math">
                    <m:r>
                      <a:rPr lang="en-US" b="0" i="0" dirty="0" smtClean="0">
                        <a:latin typeface="Cambria Math" panose="02040503050406030204" pitchFamily="18" charset="0"/>
                      </a:rPr>
                      <m:t>=</m:t>
                    </m:r>
                    <m:r>
                      <a:rPr lang="en-US" i="1" dirty="0" smtClean="0">
                        <a:latin typeface="Cambria Math" panose="02040503050406030204" pitchFamily="18" charset="0"/>
                      </a:rPr>
                      <m:t>𝑎𝑛</m:t>
                    </m:r>
                    <m:r>
                      <a:rPr lang="en-US" i="1" dirty="0" smtClean="0">
                        <a:latin typeface="Cambria Math" panose="02040503050406030204" pitchFamily="18" charset="0"/>
                      </a:rPr>
                      <m:t>+</m:t>
                    </m:r>
                    <m:r>
                      <a:rPr lang="en-US" i="1" dirty="0" smtClean="0">
                        <a:latin typeface="Cambria Math" panose="02040503050406030204" pitchFamily="18" charset="0"/>
                      </a:rPr>
                      <m:t>𝑏</m:t>
                    </m:r>
                  </m:oMath>
                </a14:m>
                <a:endParaRPr lang="en-US" dirty="0"/>
              </a:p>
              <a:p>
                <a:endParaRPr lang="en-US" dirty="0"/>
              </a:p>
              <a:p>
                <a:endParaRPr lang="en-US" dirty="0"/>
              </a:p>
              <a:p>
                <a:r>
                  <a:rPr lang="en-US" dirty="0"/>
                  <a:t>Worst case running time (when the input is in reverse sorted order):</a:t>
                </a:r>
              </a:p>
              <a:p>
                <a:endParaRPr lang="en-US" dirty="0"/>
              </a:p>
              <a:p>
                <a:endParaRPr lang="en-US" dirty="0"/>
              </a:p>
              <a:p>
                <a:endParaRPr lang="en-US" dirty="0"/>
              </a:p>
              <a:p>
                <a:pPr marL="0" indent="0">
                  <a:buNone/>
                </a:pPr>
                <a:r>
                  <a:rPr lang="en-US" dirty="0"/>
                  <a:t>  </a:t>
                </a:r>
              </a:p>
              <a:p>
                <a:pPr marL="0" indent="0">
                  <a:buNone/>
                </a:pPr>
                <a:r>
                  <a:rPr lang="en-US" dirty="0"/>
                  <a:t>                                                                                                                   </a:t>
                </a:r>
                <a14:m>
                  <m:oMath xmlns:m="http://schemas.openxmlformats.org/officeDocument/2006/math">
                    <m:r>
                      <a:rPr lang="en-US" b="0" i="0" dirty="0" smtClean="0">
                        <a:latin typeface="Cambria Math" panose="02040503050406030204" pitchFamily="18" charset="0"/>
                      </a:rPr>
                      <m:t>=</m:t>
                    </m:r>
                    <m:r>
                      <a:rPr lang="en-US" i="1" dirty="0" smtClean="0">
                        <a:latin typeface="Cambria Math" panose="02040503050406030204" pitchFamily="18" charset="0"/>
                      </a:rPr>
                      <m:t>𝑎</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2</m:t>
                        </m:r>
                      </m:sup>
                    </m:sSup>
                    <m:r>
                      <a:rPr lang="en-US" i="1" dirty="0" smtClean="0">
                        <a:latin typeface="Cambria Math" panose="02040503050406030204" pitchFamily="18" charset="0"/>
                      </a:rPr>
                      <m:t>+</m:t>
                    </m:r>
                    <m:r>
                      <a:rPr lang="en-US" i="1" dirty="0" smtClean="0">
                        <a:latin typeface="Cambria Math" panose="02040503050406030204" pitchFamily="18" charset="0"/>
                      </a:rPr>
                      <m:t>𝑏𝑛</m:t>
                    </m:r>
                    <m:r>
                      <a:rPr lang="en-US" i="1" dirty="0" smtClean="0">
                        <a:latin typeface="Cambria Math" panose="02040503050406030204" pitchFamily="18" charset="0"/>
                      </a:rPr>
                      <m:t>+</m:t>
                    </m:r>
                    <m:r>
                      <a:rPr lang="en-US" i="1" dirty="0" smtClean="0">
                        <a:latin typeface="Cambria Math" panose="02040503050406030204" pitchFamily="18" charset="0"/>
                      </a:rPr>
                      <m:t>𝑐</m:t>
                    </m:r>
                  </m:oMath>
                </a14:m>
                <a:endParaRPr lang="en-US" dirty="0"/>
              </a:p>
            </p:txBody>
          </p:sp>
        </mc:Choice>
        <mc:Fallback xmlns="">
          <p:sp>
            <p:nvSpPr>
              <p:cNvPr id="5" name="Content Placeholder 4">
                <a:extLst>
                  <a:ext uri="{FF2B5EF4-FFF2-40B4-BE49-F238E27FC236}">
                    <a16:creationId xmlns:a16="http://schemas.microsoft.com/office/drawing/2014/main" id="{41C3B428-3164-7C93-580F-DC998325C068}"/>
                  </a:ext>
                </a:extLst>
              </p:cNvPr>
              <p:cNvSpPr>
                <a:spLocks noGrp="1" noRot="1" noChangeAspect="1" noMove="1" noResize="1" noEditPoints="1" noAdjustHandles="1" noChangeArrowheads="1" noChangeShapeType="1" noTextEdit="1"/>
              </p:cNvSpPr>
              <p:nvPr>
                <p:ph sz="quarter" idx="11"/>
              </p:nvPr>
            </p:nvSpPr>
            <p:spPr>
              <a:blipFill>
                <a:blip r:embed="rId3"/>
                <a:stretch>
                  <a:fillRect l="-1518" t="-2823"/>
                </a:stretch>
              </a:blipFill>
            </p:spPr>
            <p:txBody>
              <a:bodyPr/>
              <a:lstStyle/>
              <a:p>
                <a:r>
                  <a:rPr lang="en-US">
                    <a:noFill/>
                  </a:rPr>
                  <a:t> </a:t>
                </a:r>
              </a:p>
            </p:txBody>
          </p:sp>
        </mc:Fallback>
      </mc:AlternateContent>
      <p:pic>
        <p:nvPicPr>
          <p:cNvPr id="9" name="Picture 8" descr="A picture containing text, font, white, handwriting&#10;&#10;Description automatically generated">
            <a:extLst>
              <a:ext uri="{FF2B5EF4-FFF2-40B4-BE49-F238E27FC236}">
                <a16:creationId xmlns:a16="http://schemas.microsoft.com/office/drawing/2014/main" id="{626136F2-FAD2-7BDC-717B-3AC535733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6977" y="5215938"/>
            <a:ext cx="12083038" cy="1505153"/>
          </a:xfrm>
          <a:prstGeom prst="rect">
            <a:avLst/>
          </a:prstGeom>
        </p:spPr>
      </p:pic>
      <p:pic>
        <p:nvPicPr>
          <p:cNvPr id="11" name="Picture 10" descr="A picture containing text, font, handwriting, line&#10;&#10;Description automatically generated">
            <a:extLst>
              <a:ext uri="{FF2B5EF4-FFF2-40B4-BE49-F238E27FC236}">
                <a16:creationId xmlns:a16="http://schemas.microsoft.com/office/drawing/2014/main" id="{77C75057-A301-ABC3-6DAD-F34256C38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659" y="8601547"/>
            <a:ext cx="11972681" cy="3848361"/>
          </a:xfrm>
          <a:prstGeom prst="rect">
            <a:avLst/>
          </a:prstGeom>
        </p:spPr>
      </p:pic>
      <p:pic>
        <p:nvPicPr>
          <p:cNvPr id="13" name="Picture 12" descr="A picture containing font, diagram, white, design&#10;&#10;Description automatically generated">
            <a:extLst>
              <a:ext uri="{FF2B5EF4-FFF2-40B4-BE49-F238E27FC236}">
                <a16:creationId xmlns:a16="http://schemas.microsoft.com/office/drawing/2014/main" id="{8E809224-FCCE-B3ED-C225-C3DACD54BB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6977" y="8601547"/>
            <a:ext cx="2859171" cy="1878884"/>
          </a:xfrm>
          <a:prstGeom prst="rect">
            <a:avLst/>
          </a:prstGeom>
        </p:spPr>
      </p:pic>
      <p:pic>
        <p:nvPicPr>
          <p:cNvPr id="15" name="Picture 14" descr="A picture containing font, diagram, white, line&#10;&#10;Description automatically generated">
            <a:extLst>
              <a:ext uri="{FF2B5EF4-FFF2-40B4-BE49-F238E27FC236}">
                <a16:creationId xmlns:a16="http://schemas.microsoft.com/office/drawing/2014/main" id="{45E06232-AD27-377D-9883-B179727C3D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6978" y="10821448"/>
            <a:ext cx="2921000" cy="1651000"/>
          </a:xfrm>
          <a:prstGeom prst="rect">
            <a:avLst/>
          </a:prstGeom>
        </p:spPr>
      </p:pic>
    </p:spTree>
    <p:extLst>
      <p:ext uri="{BB962C8B-B14F-4D97-AF65-F5344CB8AC3E}">
        <p14:creationId xmlns:p14="http://schemas.microsoft.com/office/powerpoint/2010/main" val="407360583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Order of growth</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1C3B428-3164-7C93-580F-DC998325C068}"/>
                  </a:ext>
                </a:extLst>
              </p:cNvPr>
              <p:cNvSpPr>
                <a:spLocks noGrp="1"/>
              </p:cNvSpPr>
              <p:nvPr>
                <p:ph sz="quarter" idx="11"/>
              </p:nvPr>
            </p:nvSpPr>
            <p:spPr/>
            <p:txBody>
              <a:bodyPr>
                <a:normAutofit/>
              </a:bodyPr>
              <a:lstStyle/>
              <a:p>
                <a:pPr>
                  <a:spcBef>
                    <a:spcPts val="1000"/>
                  </a:spcBef>
                </a:pPr>
                <a:r>
                  <a:rPr lang="en-US" dirty="0"/>
                  <a:t>Let’s now make one more simplifying abstraction: it is the </a:t>
                </a:r>
                <a:r>
                  <a:rPr lang="en-US" b="1" dirty="0">
                    <a:latin typeface="Avenir Black" panose="02000503020000020003" pitchFamily="2" charset="0"/>
                  </a:rPr>
                  <a:t>rate of growth</a:t>
                </a:r>
                <a:r>
                  <a:rPr lang="en-US" dirty="0"/>
                  <a:t>, or </a:t>
                </a:r>
                <a:r>
                  <a:rPr lang="en-US" b="1" dirty="0">
                    <a:latin typeface="Avenir Black" panose="02000503020000020003" pitchFamily="2" charset="0"/>
                  </a:rPr>
                  <a:t>order of growth</a:t>
                </a:r>
                <a:r>
                  <a:rPr lang="en-US" dirty="0"/>
                  <a:t>, of the running time that really interest us.</a:t>
                </a:r>
              </a:p>
              <a:p>
                <a:pPr>
                  <a:spcBef>
                    <a:spcPts val="1000"/>
                  </a:spcBef>
                </a:pPr>
                <a:r>
                  <a:rPr lang="en-US" dirty="0"/>
                  <a:t>Therefore, we only use the leading term of a formula (e.g.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𝑎𝑛</m:t>
                        </m:r>
                      </m:e>
                      <m:sup>
                        <m:r>
                          <a:rPr lang="en-US" b="0" i="1" dirty="0" smtClean="0">
                            <a:latin typeface="Cambria Math" panose="02040503050406030204" pitchFamily="18" charset="0"/>
                          </a:rPr>
                          <m:t>2</m:t>
                        </m:r>
                      </m:sup>
                    </m:sSup>
                  </m:oMath>
                </a14:m>
                <a:r>
                  <a:rPr lang="en-US" dirty="0"/>
                  <a:t>), since the lower order terms are relatively insignificant for large values of .</a:t>
                </a:r>
              </a:p>
              <a:p>
                <a:pPr>
                  <a:spcBef>
                    <a:spcPts val="1000"/>
                  </a:spcBef>
                </a:pPr>
                <a:r>
                  <a:rPr lang="en-US" dirty="0"/>
                  <a:t>We also ignore the leading term’s constant coefficient (e.g. the </a:t>
                </a:r>
                <a14:m>
                  <m:oMath xmlns:m="http://schemas.openxmlformats.org/officeDocument/2006/math">
                    <m:r>
                      <a:rPr lang="en-US" i="1" dirty="0" smtClean="0">
                        <a:latin typeface="Cambria Math" panose="02040503050406030204" pitchFamily="18" charset="0"/>
                      </a:rPr>
                      <m:t>𝑎</m:t>
                    </m:r>
                  </m:oMath>
                </a14:m>
                <a:r>
                  <a:rPr lang="en-US" dirty="0"/>
                  <a:t> in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𝑎𝑛</m:t>
                        </m:r>
                      </m:e>
                      <m:sup>
                        <m:r>
                          <a:rPr lang="en-US" b="0" i="1" dirty="0" smtClean="0">
                            <a:latin typeface="Cambria Math" panose="02040503050406030204" pitchFamily="18" charset="0"/>
                          </a:rPr>
                          <m:t>2</m:t>
                        </m:r>
                      </m:sup>
                    </m:sSup>
                  </m:oMath>
                </a14:m>
                <a:r>
                  <a:rPr lang="en-US" dirty="0"/>
                  <a:t>), since constant factors are less significant than the rate of growth in determining computational efficiency for large inputs. </a:t>
                </a:r>
              </a:p>
              <a:p>
                <a:pPr>
                  <a:spcBef>
                    <a:spcPts val="1000"/>
                  </a:spcBef>
                </a:pPr>
                <a:r>
                  <a:rPr lang="en-US" dirty="0"/>
                  <a:t>To highlight the order of growth of the running time, we have a special notation that uses the Greek letter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oMath>
                </a14:m>
                <a:r>
                  <a:rPr lang="en-US" dirty="0"/>
                  <a:t> (Theta).</a:t>
                </a:r>
              </a:p>
              <a:p>
                <a:pPr>
                  <a:spcBef>
                    <a:spcPts val="1000"/>
                  </a:spcBef>
                </a:pPr>
                <a:r>
                  <a:rPr lang="en-US" dirty="0"/>
                  <a:t>We will use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oMath>
                </a14:m>
                <a:r>
                  <a:rPr lang="en-US" dirty="0"/>
                  <a:t>-notation </a:t>
                </a:r>
                <a:r>
                  <a:rPr lang="en-US" b="1" dirty="0">
                    <a:latin typeface="Avenir Black" panose="02000503020000020003" pitchFamily="2" charset="0"/>
                  </a:rPr>
                  <a:t>informally</a:t>
                </a:r>
                <a:r>
                  <a:rPr lang="en-US" dirty="0"/>
                  <a:t> in this session and define in precisely in the next session.</a:t>
                </a:r>
              </a:p>
              <a:p>
                <a:pPr>
                  <a:spcBef>
                    <a:spcPts val="1000"/>
                  </a:spcBef>
                </a:pPr>
                <a:endParaRPr lang="en-US" dirty="0"/>
              </a:p>
              <a:p>
                <a:endParaRPr lang="en-US" dirty="0"/>
              </a:p>
              <a:p>
                <a:endParaRPr lang="en-US" dirty="0"/>
              </a:p>
              <a:p>
                <a:endParaRPr lang="en-US" dirty="0"/>
              </a:p>
              <a:p>
                <a:endParaRPr lang="en-US" dirty="0"/>
              </a:p>
              <a:p>
                <a:endParaRPr lang="en-US" dirty="0"/>
              </a:p>
            </p:txBody>
          </p:sp>
        </mc:Choice>
        <mc:Fallback xmlns="">
          <p:sp>
            <p:nvSpPr>
              <p:cNvPr id="5" name="Content Placeholder 4">
                <a:extLst>
                  <a:ext uri="{FF2B5EF4-FFF2-40B4-BE49-F238E27FC236}">
                    <a16:creationId xmlns:a16="http://schemas.microsoft.com/office/drawing/2014/main" id="{41C3B428-3164-7C93-580F-DC998325C068}"/>
                  </a:ext>
                </a:extLst>
              </p:cNvPr>
              <p:cNvSpPr>
                <a:spLocks noGrp="1" noRot="1" noChangeAspect="1" noMove="1" noResize="1" noEditPoints="1" noAdjustHandles="1" noChangeArrowheads="1" noChangeShapeType="1" noTextEdit="1"/>
              </p:cNvSpPr>
              <p:nvPr>
                <p:ph sz="quarter" idx="11"/>
              </p:nvPr>
            </p:nvSpPr>
            <p:spPr>
              <a:blipFill>
                <a:blip r:embed="rId3"/>
                <a:stretch>
                  <a:fillRect l="-1518" t="-2972" r="-633"/>
                </a:stretch>
              </a:blipFill>
            </p:spPr>
            <p:txBody>
              <a:bodyPr/>
              <a:lstStyle/>
              <a:p>
                <a:r>
                  <a:rPr lang="en-US">
                    <a:noFill/>
                  </a:rPr>
                  <a:t> </a:t>
                </a:r>
              </a:p>
            </p:txBody>
          </p:sp>
        </mc:Fallback>
      </mc:AlternateContent>
    </p:spTree>
    <p:extLst>
      <p:ext uri="{BB962C8B-B14F-4D97-AF65-F5344CB8AC3E}">
        <p14:creationId xmlns:p14="http://schemas.microsoft.com/office/powerpoint/2010/main" val="23186571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Order of growth</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1C3B428-3164-7C93-580F-DC998325C068}"/>
                  </a:ext>
                </a:extLst>
              </p:cNvPr>
              <p:cNvSpPr>
                <a:spLocks noGrp="1"/>
              </p:cNvSpPr>
              <p:nvPr>
                <p:ph sz="quarter" idx="11"/>
              </p:nvPr>
            </p:nvSpPr>
            <p:spPr/>
            <p:txBody>
              <a:bodyPr>
                <a:normAutofit/>
              </a:bodyPr>
              <a:lstStyle/>
              <a:p>
                <a:pPr>
                  <a:spcBef>
                    <a:spcPts val="1000"/>
                  </a:spcBef>
                </a:pPr>
                <a:r>
                  <a:rPr lang="en-US" dirty="0"/>
                  <a:t>We write that insertion sort has a worst-case running time of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e>
                    </m:d>
                    <m:r>
                      <a:rPr lang="en-US" b="0" i="0" smtClean="0">
                        <a:latin typeface="Cambria Math" panose="02040503050406030204" pitchFamily="18" charset="0"/>
                        <a:ea typeface="Cambria Math" panose="02040503050406030204" pitchFamily="18" charset="0"/>
                      </a:rPr>
                      <m:t>. </m:t>
                    </m:r>
                  </m:oMath>
                </a14:m>
                <a:r>
                  <a:rPr lang="en-US" dirty="0"/>
                  <a:t> We also write that insertion sort has best-case running time of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oMath>
                </a14:m>
                <a:r>
                  <a:rPr lang="en-US" dirty="0"/>
                  <a:t>.</a:t>
                </a:r>
              </a:p>
              <a:p>
                <a:pPr>
                  <a:spcBef>
                    <a:spcPts val="1000"/>
                  </a:spcBef>
                </a:pPr>
                <a:r>
                  <a:rPr lang="en-US" b="1" dirty="0">
                    <a:latin typeface="Avenir Black" panose="02000503020000020003" pitchFamily="2" charset="0"/>
                  </a:rPr>
                  <a:t>For now</a:t>
                </a:r>
                <a:r>
                  <a:rPr lang="en-US" dirty="0"/>
                  <a:t>, think of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oMath>
                </a14:m>
                <a:r>
                  <a:rPr lang="en-US" dirty="0"/>
                  <a:t>-notation as saying, “roughly proportional when </a:t>
                </a:r>
                <a14:m>
                  <m:oMath xmlns:m="http://schemas.openxmlformats.org/officeDocument/2006/math">
                    <m:r>
                      <a:rPr lang="en-US" i="1" dirty="0">
                        <a:latin typeface="Cambria Math" panose="02040503050406030204" pitchFamily="18" charset="0"/>
                      </a:rPr>
                      <m:t>𝑛</m:t>
                    </m:r>
                  </m:oMath>
                </a14:m>
                <a:r>
                  <a:rPr lang="en-US" dirty="0"/>
                  <a:t> is large”, so that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 </m:t>
                    </m:r>
                  </m:oMath>
                </a14:m>
                <a:r>
                  <a:rPr lang="en-US" dirty="0"/>
                  <a:t>means “roughly proportional to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𝑛</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m:t>
                    </m:r>
                  </m:oMath>
                </a14:m>
                <a:r>
                  <a:rPr lang="en-US" dirty="0"/>
                  <a:t>when </a:t>
                </a:r>
                <a14:m>
                  <m:oMath xmlns:m="http://schemas.openxmlformats.org/officeDocument/2006/math">
                    <m:r>
                      <a:rPr lang="en-US" i="1" dirty="0" smtClean="0">
                        <a:latin typeface="Cambria Math" panose="02040503050406030204" pitchFamily="18" charset="0"/>
                      </a:rPr>
                      <m:t>𝑛</m:t>
                    </m:r>
                  </m:oMath>
                </a14:m>
                <a:r>
                  <a:rPr lang="en-US" dirty="0"/>
                  <a:t> is large”.</a:t>
                </a:r>
              </a:p>
              <a:p>
                <a:pPr>
                  <a:spcBef>
                    <a:spcPts val="1000"/>
                  </a:spcBef>
                </a:pPr>
                <a:r>
                  <a:rPr lang="en-US" dirty="0"/>
                  <a:t>We usually consider one algorithm to be more efficient than another if its worst-case running time has a lower order of growth.</a:t>
                </a:r>
              </a:p>
              <a:p>
                <a:endParaRPr lang="en-US" dirty="0"/>
              </a:p>
              <a:p>
                <a:endParaRPr lang="en-US" dirty="0"/>
              </a:p>
              <a:p>
                <a:endParaRPr lang="en-US" dirty="0"/>
              </a:p>
              <a:p>
                <a:endParaRPr lang="en-US" dirty="0"/>
              </a:p>
              <a:p>
                <a:endParaRPr lang="en-US" dirty="0"/>
              </a:p>
            </p:txBody>
          </p:sp>
        </mc:Choice>
        <mc:Fallback xmlns="">
          <p:sp>
            <p:nvSpPr>
              <p:cNvPr id="5" name="Content Placeholder 4">
                <a:extLst>
                  <a:ext uri="{FF2B5EF4-FFF2-40B4-BE49-F238E27FC236}">
                    <a16:creationId xmlns:a16="http://schemas.microsoft.com/office/drawing/2014/main" id="{41C3B428-3164-7C93-580F-DC998325C068}"/>
                  </a:ext>
                </a:extLst>
              </p:cNvPr>
              <p:cNvSpPr>
                <a:spLocks noGrp="1" noRot="1" noChangeAspect="1" noMove="1" noResize="1" noEditPoints="1" noAdjustHandles="1" noChangeArrowheads="1" noChangeShapeType="1" noTextEdit="1"/>
              </p:cNvSpPr>
              <p:nvPr>
                <p:ph sz="quarter" idx="11"/>
              </p:nvPr>
            </p:nvSpPr>
            <p:spPr>
              <a:blipFill>
                <a:blip r:embed="rId3"/>
                <a:stretch>
                  <a:fillRect l="-1518" t="-2675" r="-1708"/>
                </a:stretch>
              </a:blipFill>
            </p:spPr>
            <p:txBody>
              <a:bodyPr/>
              <a:lstStyle/>
              <a:p>
                <a:r>
                  <a:rPr lang="en-US">
                    <a:noFill/>
                  </a:rPr>
                  <a:t> </a:t>
                </a:r>
              </a:p>
            </p:txBody>
          </p:sp>
        </mc:Fallback>
      </mc:AlternateContent>
    </p:spTree>
    <p:extLst>
      <p:ext uri="{BB962C8B-B14F-4D97-AF65-F5344CB8AC3E}">
        <p14:creationId xmlns:p14="http://schemas.microsoft.com/office/powerpoint/2010/main" val="3999145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Divide and conquer method</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endParaRPr lang="en-US" dirty="0"/>
          </a:p>
        </p:txBody>
      </p:sp>
      <p:sp>
        <p:nvSpPr>
          <p:cNvPr id="5" name="Content Placeholder 4">
            <a:extLst>
              <a:ext uri="{FF2B5EF4-FFF2-40B4-BE49-F238E27FC236}">
                <a16:creationId xmlns:a16="http://schemas.microsoft.com/office/drawing/2014/main" id="{41C3B428-3164-7C93-580F-DC998325C068}"/>
              </a:ext>
            </a:extLst>
          </p:cNvPr>
          <p:cNvSpPr>
            <a:spLocks noGrp="1"/>
          </p:cNvSpPr>
          <p:nvPr>
            <p:ph sz="quarter" idx="11"/>
          </p:nvPr>
        </p:nvSpPr>
        <p:spPr/>
        <p:txBody>
          <a:bodyPr>
            <a:normAutofit/>
          </a:bodyPr>
          <a:lstStyle/>
          <a:p>
            <a:r>
              <a:rPr lang="en-ID" b="1" i="1" dirty="0"/>
              <a:t>Divide-and-conquer </a:t>
            </a:r>
            <a:r>
              <a:rPr lang="en-ID" dirty="0"/>
              <a:t>method is recursive in structure: they break the problem into several subproblems that are similar to the original problem but smaller in size, solve the subproblems recursively, and then combine these solutions to create a solution to the original problem. </a:t>
            </a:r>
          </a:p>
          <a:p>
            <a:r>
              <a:rPr lang="en-ID" dirty="0"/>
              <a:t>In the divide-and-conquer method, if the problem is small enough (the </a:t>
            </a:r>
            <a:r>
              <a:rPr lang="en-ID" b="1" i="1" dirty="0"/>
              <a:t>base case) </a:t>
            </a:r>
            <a:r>
              <a:rPr lang="en-ID" dirty="0"/>
              <a:t>you just solve it directly without recursing. Otherwise, (the </a:t>
            </a:r>
            <a:r>
              <a:rPr lang="en-ID" b="1" i="1" dirty="0"/>
              <a:t>recursive case) </a:t>
            </a:r>
            <a:r>
              <a:rPr lang="en-ID" dirty="0"/>
              <a:t>you perform three characteristic steps: </a:t>
            </a:r>
          </a:p>
          <a:p>
            <a:pPr lvl="1"/>
            <a:r>
              <a:rPr lang="en-US" b="1" dirty="0">
                <a:latin typeface="Avenir Black" panose="02000503020000020003" pitchFamily="2" charset="0"/>
              </a:rPr>
              <a:t>Divide</a:t>
            </a:r>
            <a:r>
              <a:rPr lang="en-US" dirty="0"/>
              <a:t> the problem into one or more subproblems that are smaller instances of the same problem. </a:t>
            </a:r>
          </a:p>
          <a:p>
            <a:pPr lvl="1"/>
            <a:r>
              <a:rPr lang="en-US" b="1" dirty="0">
                <a:latin typeface="Avenir Black" panose="02000503020000020003" pitchFamily="2" charset="0"/>
              </a:rPr>
              <a:t>Conquer</a:t>
            </a:r>
            <a:r>
              <a:rPr lang="en-US" dirty="0"/>
              <a:t> the subproblems by solving them recursively.</a:t>
            </a:r>
          </a:p>
          <a:p>
            <a:pPr lvl="1"/>
            <a:r>
              <a:rPr lang="en-US" b="1" dirty="0">
                <a:latin typeface="Avenir Black" panose="02000503020000020003" pitchFamily="2" charset="0"/>
              </a:rPr>
              <a:t>Combine</a:t>
            </a:r>
            <a:r>
              <a:rPr lang="en-US" dirty="0"/>
              <a:t> the subproblem solutions to form a solution to the original problem.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166174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Divide and conquer method</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Merge sort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1C3B428-3164-7C93-580F-DC998325C068}"/>
                  </a:ext>
                </a:extLst>
              </p:cNvPr>
              <p:cNvSpPr>
                <a:spLocks noGrp="1"/>
              </p:cNvSpPr>
              <p:nvPr>
                <p:ph sz="quarter" idx="11"/>
              </p:nvPr>
            </p:nvSpPr>
            <p:spPr/>
            <p:txBody>
              <a:bodyPr>
                <a:normAutofit/>
              </a:bodyPr>
              <a:lstStyle/>
              <a:p>
                <a:r>
                  <a:rPr lang="en-ID" b="1" dirty="0"/>
                  <a:t>The merge sort algorithm closely follows the divide-and-conquer method. In each step, it sorts a </a:t>
                </a:r>
                <a:r>
                  <a:rPr lang="en-ID" dirty="0"/>
                  <a:t>subarray </a:t>
                </a:r>
                <a14:m>
                  <m:oMath xmlns:m="http://schemas.openxmlformats.org/officeDocument/2006/math">
                    <m:r>
                      <a:rPr lang="en-ID" b="0" i="1" dirty="0" smtClean="0">
                        <a:latin typeface="Cambria Math" panose="02040503050406030204" pitchFamily="18" charset="0"/>
                      </a:rPr>
                      <m:t>𝐴</m:t>
                    </m:r>
                    <m:r>
                      <a:rPr lang="en-ID" b="0" i="1" dirty="0" smtClean="0">
                        <a:latin typeface="Cambria Math" panose="02040503050406030204" pitchFamily="18" charset="0"/>
                      </a:rPr>
                      <m:t>[</m:t>
                    </m:r>
                    <m:r>
                      <a:rPr lang="en-ID" b="0" i="1" dirty="0" err="1" smtClean="0">
                        <a:latin typeface="Cambria Math" panose="02040503050406030204" pitchFamily="18" charset="0"/>
                      </a:rPr>
                      <m:t>𝑝</m:t>
                    </m:r>
                    <m:r>
                      <a:rPr lang="en-ID" b="0" i="1" dirty="0" err="1" smtClean="0">
                        <a:latin typeface="Cambria Math" panose="02040503050406030204" pitchFamily="18" charset="0"/>
                      </a:rPr>
                      <m:t>:</m:t>
                    </m:r>
                    <m:r>
                      <a:rPr lang="en-ID" b="0" i="1" dirty="0" err="1" smtClean="0">
                        <a:latin typeface="Cambria Math" panose="02040503050406030204" pitchFamily="18" charset="0"/>
                      </a:rPr>
                      <m:t>𝑟</m:t>
                    </m:r>
                    <m:r>
                      <a:rPr lang="en-ID" b="0" i="1" dirty="0" smtClean="0">
                        <a:latin typeface="Cambria Math" panose="02040503050406030204" pitchFamily="18" charset="0"/>
                      </a:rPr>
                      <m:t>]</m:t>
                    </m:r>
                  </m:oMath>
                </a14:m>
                <a:r>
                  <a:rPr lang="en-ID" dirty="0"/>
                  <a:t>, starting with the entire array </a:t>
                </a:r>
                <a14:m>
                  <m:oMath xmlns:m="http://schemas.openxmlformats.org/officeDocument/2006/math">
                    <m:r>
                      <a:rPr lang="en-ID" b="0" i="1" dirty="0" smtClean="0">
                        <a:latin typeface="Cambria Math" panose="02040503050406030204" pitchFamily="18" charset="0"/>
                      </a:rPr>
                      <m:t>𝐴</m:t>
                    </m:r>
                    <m:r>
                      <a:rPr lang="en-ID" b="0" i="1" dirty="0" smtClean="0">
                        <a:latin typeface="Cambria Math" panose="02040503050406030204" pitchFamily="18" charset="0"/>
                      </a:rPr>
                      <m:t>[1:</m:t>
                    </m:r>
                    <m:r>
                      <a:rPr lang="en-ID" b="0" i="1" dirty="0" smtClean="0">
                        <a:latin typeface="Cambria Math" panose="02040503050406030204" pitchFamily="18" charset="0"/>
                      </a:rPr>
                      <m:t>𝑛</m:t>
                    </m:r>
                    <m:r>
                      <a:rPr lang="en-ID" b="0" i="1" dirty="0" smtClean="0">
                        <a:latin typeface="Cambria Math" panose="02040503050406030204" pitchFamily="18" charset="0"/>
                      </a:rPr>
                      <m:t>] </m:t>
                    </m:r>
                  </m:oMath>
                </a14:m>
                <a:r>
                  <a:rPr lang="en-ID" dirty="0"/>
                  <a:t>and recursing down to smaller and smaller subarrays. Here is how </a:t>
                </a:r>
                <a:r>
                  <a:rPr lang="en-ID" b="1" dirty="0"/>
                  <a:t>merge sort operate:</a:t>
                </a:r>
              </a:p>
              <a:p>
                <a:pPr lvl="1"/>
                <a:r>
                  <a:rPr lang="en-ID" b="1" dirty="0">
                    <a:latin typeface="Avenir Black" panose="02000503020000020003" pitchFamily="2" charset="0"/>
                  </a:rPr>
                  <a:t>Divide</a:t>
                </a:r>
                <a:r>
                  <a:rPr lang="en-ID" dirty="0"/>
                  <a:t> the subarray </a:t>
                </a:r>
                <a14:m>
                  <m:oMath xmlns:m="http://schemas.openxmlformats.org/officeDocument/2006/math">
                    <m:r>
                      <a:rPr lang="en-ID" b="0" i="1" dirty="0" smtClean="0">
                        <a:latin typeface="Cambria Math" panose="02040503050406030204" pitchFamily="18" charset="0"/>
                      </a:rPr>
                      <m:t>𝐴</m:t>
                    </m:r>
                    <m:r>
                      <a:rPr lang="en-ID" b="0" i="1" dirty="0" smtClean="0">
                        <a:latin typeface="Cambria Math" panose="02040503050406030204" pitchFamily="18" charset="0"/>
                      </a:rPr>
                      <m:t>[</m:t>
                    </m:r>
                    <m:r>
                      <a:rPr lang="en-ID" b="0" i="1" dirty="0" err="1" smtClean="0">
                        <a:latin typeface="Cambria Math" panose="02040503050406030204" pitchFamily="18" charset="0"/>
                      </a:rPr>
                      <m:t>𝑝</m:t>
                    </m:r>
                    <m:r>
                      <a:rPr lang="en-ID" b="0" i="1" dirty="0" err="1" smtClean="0">
                        <a:latin typeface="Cambria Math" panose="02040503050406030204" pitchFamily="18" charset="0"/>
                      </a:rPr>
                      <m:t>:</m:t>
                    </m:r>
                    <m:r>
                      <a:rPr lang="en-ID" b="0" i="1" dirty="0" err="1" smtClean="0">
                        <a:latin typeface="Cambria Math" panose="02040503050406030204" pitchFamily="18" charset="0"/>
                      </a:rPr>
                      <m:t>𝑟</m:t>
                    </m:r>
                    <m:r>
                      <a:rPr lang="en-ID" b="0" i="1" dirty="0" smtClean="0">
                        <a:latin typeface="Cambria Math" panose="02040503050406030204" pitchFamily="18" charset="0"/>
                      </a:rPr>
                      <m:t>]</m:t>
                    </m:r>
                  </m:oMath>
                </a14:m>
                <a:r>
                  <a:rPr lang="en-ID" dirty="0"/>
                  <a:t> to be sorted into two adjacent subarrays, each of half the size. To do so, compute the midpoint </a:t>
                </a:r>
                <a14:m>
                  <m:oMath xmlns:m="http://schemas.openxmlformats.org/officeDocument/2006/math">
                    <m:r>
                      <a:rPr lang="en-ID" i="1" dirty="0" smtClean="0">
                        <a:latin typeface="Cambria Math" panose="02040503050406030204" pitchFamily="18" charset="0"/>
                      </a:rPr>
                      <m:t>𝑞</m:t>
                    </m:r>
                  </m:oMath>
                </a14:m>
                <a:r>
                  <a:rPr lang="en-ID" dirty="0"/>
                  <a:t> of </a:t>
                </a:r>
                <a14:m>
                  <m:oMath xmlns:m="http://schemas.openxmlformats.org/officeDocument/2006/math">
                    <m:r>
                      <a:rPr lang="en-ID" b="0" i="1" dirty="0">
                        <a:latin typeface="Cambria Math" panose="02040503050406030204" pitchFamily="18" charset="0"/>
                      </a:rPr>
                      <m:t>𝐴</m:t>
                    </m:r>
                    <m:r>
                      <a:rPr lang="en-ID" b="0" i="1" dirty="0">
                        <a:latin typeface="Cambria Math" panose="02040503050406030204" pitchFamily="18" charset="0"/>
                      </a:rPr>
                      <m:t>[</m:t>
                    </m:r>
                    <m:r>
                      <a:rPr lang="en-ID" b="0" i="1" dirty="0" err="1">
                        <a:latin typeface="Cambria Math" panose="02040503050406030204" pitchFamily="18" charset="0"/>
                      </a:rPr>
                      <m:t>𝑝</m:t>
                    </m:r>
                    <m:r>
                      <a:rPr lang="en-ID" b="0" i="1" dirty="0" err="1">
                        <a:latin typeface="Cambria Math" panose="02040503050406030204" pitchFamily="18" charset="0"/>
                      </a:rPr>
                      <m:t>:</m:t>
                    </m:r>
                    <m:r>
                      <a:rPr lang="en-ID" b="0" i="1" dirty="0" err="1">
                        <a:latin typeface="Cambria Math" panose="02040503050406030204" pitchFamily="18" charset="0"/>
                      </a:rPr>
                      <m:t>𝑟</m:t>
                    </m:r>
                    <m:r>
                      <a:rPr lang="en-ID" b="0" i="1" dirty="0">
                        <a:latin typeface="Cambria Math" panose="02040503050406030204" pitchFamily="18" charset="0"/>
                      </a:rPr>
                      <m:t>]</m:t>
                    </m:r>
                  </m:oMath>
                </a14:m>
                <a:r>
                  <a:rPr lang="en-ID" dirty="0"/>
                  <a:t> and divide </a:t>
                </a:r>
                <a14:m>
                  <m:oMath xmlns:m="http://schemas.openxmlformats.org/officeDocument/2006/math">
                    <m:r>
                      <a:rPr lang="en-ID" b="0" i="1" dirty="0">
                        <a:latin typeface="Cambria Math" panose="02040503050406030204" pitchFamily="18" charset="0"/>
                      </a:rPr>
                      <m:t>𝐴</m:t>
                    </m:r>
                    <m:r>
                      <a:rPr lang="en-ID" b="0" i="1" dirty="0">
                        <a:latin typeface="Cambria Math" panose="02040503050406030204" pitchFamily="18" charset="0"/>
                      </a:rPr>
                      <m:t>[</m:t>
                    </m:r>
                    <m:r>
                      <a:rPr lang="en-ID" b="0" i="1" dirty="0" err="1">
                        <a:latin typeface="Cambria Math" panose="02040503050406030204" pitchFamily="18" charset="0"/>
                      </a:rPr>
                      <m:t>𝑝</m:t>
                    </m:r>
                    <m:r>
                      <a:rPr lang="en-ID" b="0" i="1" dirty="0" err="1">
                        <a:latin typeface="Cambria Math" panose="02040503050406030204" pitchFamily="18" charset="0"/>
                      </a:rPr>
                      <m:t>:</m:t>
                    </m:r>
                    <m:r>
                      <a:rPr lang="en-US" b="0" i="1" dirty="0" smtClean="0">
                        <a:latin typeface="Cambria Math" panose="02040503050406030204" pitchFamily="18" charset="0"/>
                      </a:rPr>
                      <m:t>𝑟</m:t>
                    </m:r>
                    <m:r>
                      <a:rPr lang="en-ID" b="0" i="1" dirty="0">
                        <a:latin typeface="Cambria Math" panose="02040503050406030204" pitchFamily="18" charset="0"/>
                      </a:rPr>
                      <m:t>]</m:t>
                    </m:r>
                  </m:oMath>
                </a14:m>
                <a:r>
                  <a:rPr lang="en-ID" dirty="0"/>
                  <a:t> into subarrays </a:t>
                </a:r>
                <a14:m>
                  <m:oMath xmlns:m="http://schemas.openxmlformats.org/officeDocument/2006/math">
                    <m:r>
                      <a:rPr lang="en-ID" b="0" i="1" dirty="0">
                        <a:latin typeface="Cambria Math" panose="02040503050406030204" pitchFamily="18" charset="0"/>
                      </a:rPr>
                      <m:t>𝐴</m:t>
                    </m:r>
                    <m:r>
                      <a:rPr lang="en-ID" b="0" i="1" dirty="0">
                        <a:latin typeface="Cambria Math" panose="02040503050406030204" pitchFamily="18" charset="0"/>
                      </a:rPr>
                      <m:t>[</m:t>
                    </m:r>
                    <m:r>
                      <a:rPr lang="en-ID" b="0" i="1" dirty="0" err="1">
                        <a:latin typeface="Cambria Math" panose="02040503050406030204" pitchFamily="18" charset="0"/>
                      </a:rPr>
                      <m:t>𝑝</m:t>
                    </m:r>
                    <m:r>
                      <a:rPr lang="en-ID" b="0" i="1" dirty="0" err="1">
                        <a:latin typeface="Cambria Math" panose="02040503050406030204" pitchFamily="18" charset="0"/>
                      </a:rPr>
                      <m:t>:</m:t>
                    </m:r>
                    <m:r>
                      <a:rPr lang="en-US" b="0" i="1" dirty="0" smtClean="0">
                        <a:latin typeface="Cambria Math" panose="02040503050406030204" pitchFamily="18" charset="0"/>
                      </a:rPr>
                      <m:t>𝑞</m:t>
                    </m:r>
                    <m:r>
                      <a:rPr lang="en-ID" b="0" i="1" dirty="0">
                        <a:latin typeface="Cambria Math" panose="02040503050406030204" pitchFamily="18" charset="0"/>
                      </a:rPr>
                      <m:t>]</m:t>
                    </m:r>
                  </m:oMath>
                </a14:m>
                <a:r>
                  <a:rPr lang="en-ID" dirty="0"/>
                  <a:t> and </a:t>
                </a:r>
                <a14:m>
                  <m:oMath xmlns:m="http://schemas.openxmlformats.org/officeDocument/2006/math">
                    <m:r>
                      <a:rPr lang="en-ID" b="0" i="1" dirty="0">
                        <a:latin typeface="Cambria Math" panose="02040503050406030204" pitchFamily="18" charset="0"/>
                      </a:rPr>
                      <m:t>𝐴</m:t>
                    </m:r>
                    <m:r>
                      <a:rPr lang="en-ID" b="0" i="1" dirty="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+1:</m:t>
                    </m:r>
                    <m:r>
                      <a:rPr lang="en-ID" b="0" i="1" dirty="0" err="1">
                        <a:latin typeface="Cambria Math" panose="02040503050406030204" pitchFamily="18" charset="0"/>
                      </a:rPr>
                      <m:t>𝑟</m:t>
                    </m:r>
                    <m:r>
                      <a:rPr lang="en-ID" b="0" i="1" dirty="0">
                        <a:latin typeface="Cambria Math" panose="02040503050406030204" pitchFamily="18" charset="0"/>
                      </a:rPr>
                      <m:t>]</m:t>
                    </m:r>
                  </m:oMath>
                </a14:m>
                <a:r>
                  <a:rPr lang="en-ID" dirty="0"/>
                  <a:t>.</a:t>
                </a:r>
              </a:p>
              <a:p>
                <a:pPr lvl="1"/>
                <a:r>
                  <a:rPr lang="en-ID" b="1" dirty="0">
                    <a:latin typeface="Avenir Black" panose="02000503020000020003" pitchFamily="2" charset="0"/>
                  </a:rPr>
                  <a:t>Conquer</a:t>
                </a:r>
                <a:r>
                  <a:rPr lang="en-ID" dirty="0"/>
                  <a:t> by sorting each of the two subarrays </a:t>
                </a:r>
                <a14:m>
                  <m:oMath xmlns:m="http://schemas.openxmlformats.org/officeDocument/2006/math">
                    <m:r>
                      <a:rPr lang="en-ID" b="0" i="1" dirty="0" smtClean="0">
                        <a:latin typeface="Cambria Math" panose="02040503050406030204" pitchFamily="18" charset="0"/>
                      </a:rPr>
                      <m:t>𝐴</m:t>
                    </m:r>
                    <m:r>
                      <a:rPr lang="en-ID" b="0" i="1" dirty="0" smtClean="0">
                        <a:latin typeface="Cambria Math" panose="02040503050406030204" pitchFamily="18" charset="0"/>
                      </a:rPr>
                      <m:t>[</m:t>
                    </m:r>
                    <m:r>
                      <a:rPr lang="en-ID" b="0" i="1" dirty="0" err="1">
                        <a:latin typeface="Cambria Math" panose="02040503050406030204" pitchFamily="18" charset="0"/>
                      </a:rPr>
                      <m:t>𝑝</m:t>
                    </m:r>
                    <m:r>
                      <a:rPr lang="en-ID" b="0" i="1" dirty="0" err="1">
                        <a:latin typeface="Cambria Math" panose="02040503050406030204" pitchFamily="18" charset="0"/>
                      </a:rPr>
                      <m:t>:</m:t>
                    </m:r>
                    <m:r>
                      <a:rPr lang="en-US" b="0" i="1" dirty="0" smtClean="0">
                        <a:latin typeface="Cambria Math" panose="02040503050406030204" pitchFamily="18" charset="0"/>
                      </a:rPr>
                      <m:t>𝑞</m:t>
                    </m:r>
                    <m:r>
                      <a:rPr lang="en-ID" b="0" i="1" dirty="0">
                        <a:latin typeface="Cambria Math" panose="02040503050406030204" pitchFamily="18" charset="0"/>
                      </a:rPr>
                      <m:t>]</m:t>
                    </m:r>
                  </m:oMath>
                </a14:m>
                <a:r>
                  <a:rPr lang="en-ID" dirty="0"/>
                  <a:t> and </a:t>
                </a:r>
                <a14:m>
                  <m:oMath xmlns:m="http://schemas.openxmlformats.org/officeDocument/2006/math">
                    <m:r>
                      <a:rPr lang="en-ID" b="0" i="1" dirty="0">
                        <a:latin typeface="Cambria Math" panose="02040503050406030204" pitchFamily="18" charset="0"/>
                      </a:rPr>
                      <m:t>𝐴</m:t>
                    </m:r>
                    <m:d>
                      <m:dPr>
                        <m:begChr m:val="["/>
                        <m:endChr m:val="]"/>
                        <m:ctrlPr>
                          <a:rPr lang="en-ID" b="0" i="1" dirty="0">
                            <a:latin typeface="Cambria Math" panose="02040503050406030204" pitchFamily="18" charset="0"/>
                          </a:rPr>
                        </m:ctrlPr>
                      </m:dPr>
                      <m:e>
                        <m:r>
                          <a:rPr lang="en-US" b="0" i="1" dirty="0" smtClean="0">
                            <a:latin typeface="Cambria Math" panose="02040503050406030204" pitchFamily="18" charset="0"/>
                          </a:rPr>
                          <m:t>𝑞</m:t>
                        </m:r>
                        <m:r>
                          <a:rPr lang="en-US" b="0" i="1" dirty="0" smtClean="0">
                            <a:latin typeface="Cambria Math" panose="02040503050406030204" pitchFamily="18" charset="0"/>
                          </a:rPr>
                          <m:t>+1:</m:t>
                        </m:r>
                        <m:r>
                          <a:rPr lang="en-ID" b="0" i="1" dirty="0" err="1">
                            <a:latin typeface="Cambria Math" panose="02040503050406030204" pitchFamily="18" charset="0"/>
                          </a:rPr>
                          <m:t>𝑟</m:t>
                        </m:r>
                      </m:e>
                    </m:d>
                  </m:oMath>
                </a14:m>
                <a:r>
                  <a:rPr lang="en-ID" dirty="0"/>
                  <a:t> recursively using merge sort. </a:t>
                </a:r>
              </a:p>
              <a:p>
                <a:pPr lvl="1"/>
                <a:r>
                  <a:rPr lang="en-ID" b="1" dirty="0">
                    <a:latin typeface="Avenir Black" panose="02000503020000020003" pitchFamily="2" charset="0"/>
                  </a:rPr>
                  <a:t>Combine</a:t>
                </a:r>
                <a:r>
                  <a:rPr lang="en-ID" dirty="0"/>
                  <a:t> by merging the two sorted subarrays </a:t>
                </a:r>
                <a14:m>
                  <m:oMath xmlns:m="http://schemas.openxmlformats.org/officeDocument/2006/math">
                    <m:r>
                      <a:rPr lang="en-ID" b="0" i="1" dirty="0" smtClean="0">
                        <a:latin typeface="Cambria Math" panose="02040503050406030204" pitchFamily="18" charset="0"/>
                      </a:rPr>
                      <m:t>𝐴</m:t>
                    </m:r>
                    <m:r>
                      <a:rPr lang="en-ID" b="0" i="1" dirty="0" smtClean="0">
                        <a:latin typeface="Cambria Math" panose="02040503050406030204" pitchFamily="18" charset="0"/>
                      </a:rPr>
                      <m:t>[</m:t>
                    </m:r>
                    <m:r>
                      <a:rPr lang="en-ID" b="0" i="1" dirty="0" err="1">
                        <a:latin typeface="Cambria Math" panose="02040503050406030204" pitchFamily="18" charset="0"/>
                      </a:rPr>
                      <m:t>𝑝</m:t>
                    </m:r>
                    <m:r>
                      <a:rPr lang="en-ID" b="0" i="1" dirty="0" err="1">
                        <a:latin typeface="Cambria Math" panose="02040503050406030204" pitchFamily="18" charset="0"/>
                      </a:rPr>
                      <m:t>:</m:t>
                    </m:r>
                    <m:r>
                      <a:rPr lang="en-US" b="0" i="1" dirty="0" smtClean="0">
                        <a:latin typeface="Cambria Math" panose="02040503050406030204" pitchFamily="18" charset="0"/>
                      </a:rPr>
                      <m:t>𝑞</m:t>
                    </m:r>
                    <m:r>
                      <a:rPr lang="en-ID" b="0" i="1" dirty="0">
                        <a:latin typeface="Cambria Math" panose="02040503050406030204" pitchFamily="18" charset="0"/>
                      </a:rPr>
                      <m:t>]</m:t>
                    </m:r>
                  </m:oMath>
                </a14:m>
                <a:r>
                  <a:rPr lang="en-ID" dirty="0"/>
                  <a:t> and </a:t>
                </a:r>
                <a14:m>
                  <m:oMath xmlns:m="http://schemas.openxmlformats.org/officeDocument/2006/math">
                    <m:r>
                      <a:rPr lang="en-ID" b="0" i="1" dirty="0">
                        <a:latin typeface="Cambria Math" panose="02040503050406030204" pitchFamily="18" charset="0"/>
                      </a:rPr>
                      <m:t>𝐴</m:t>
                    </m:r>
                    <m:r>
                      <a:rPr lang="en-ID" b="0" i="1" dirty="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rPr>
                      <m:t>+1:</m:t>
                    </m:r>
                    <m:r>
                      <a:rPr lang="en-ID" b="0" i="1" dirty="0" err="1">
                        <a:latin typeface="Cambria Math" panose="02040503050406030204" pitchFamily="18" charset="0"/>
                      </a:rPr>
                      <m:t>𝑟</m:t>
                    </m:r>
                    <m:r>
                      <a:rPr lang="en-ID" b="0" i="1" dirty="0">
                        <a:latin typeface="Cambria Math" panose="02040503050406030204" pitchFamily="18" charset="0"/>
                      </a:rPr>
                      <m:t>]</m:t>
                    </m:r>
                  </m:oMath>
                </a14:m>
                <a:r>
                  <a:rPr lang="en-ID" dirty="0"/>
                  <a:t> back into </a:t>
                </a:r>
                <a14:m>
                  <m:oMath xmlns:m="http://schemas.openxmlformats.org/officeDocument/2006/math">
                    <m:r>
                      <a:rPr lang="en-ID" i="1" dirty="0">
                        <a:latin typeface="Cambria Math" panose="02040503050406030204" pitchFamily="18" charset="0"/>
                      </a:rPr>
                      <m:t>𝐴</m:t>
                    </m:r>
                    <m:r>
                      <a:rPr lang="en-ID" i="1" dirty="0">
                        <a:latin typeface="Cambria Math" panose="02040503050406030204" pitchFamily="18" charset="0"/>
                      </a:rPr>
                      <m:t>[</m:t>
                    </m:r>
                    <m:r>
                      <a:rPr lang="en-ID" i="1" dirty="0" err="1">
                        <a:latin typeface="Cambria Math" panose="02040503050406030204" pitchFamily="18" charset="0"/>
                      </a:rPr>
                      <m:t>𝑝</m:t>
                    </m:r>
                    <m:r>
                      <a:rPr lang="en-ID" i="1" dirty="0" err="1">
                        <a:latin typeface="Cambria Math" panose="02040503050406030204" pitchFamily="18" charset="0"/>
                      </a:rPr>
                      <m:t>:</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ID" dirty="0"/>
                  <a:t>, producing the sorted answer. </a:t>
                </a:r>
              </a:p>
              <a:p>
                <a:endParaRPr lang="en-US" dirty="0"/>
              </a:p>
              <a:p>
                <a:endParaRPr lang="en-US" dirty="0"/>
              </a:p>
              <a:p>
                <a:endParaRPr lang="en-US" dirty="0"/>
              </a:p>
            </p:txBody>
          </p:sp>
        </mc:Choice>
        <mc:Fallback xmlns="">
          <p:sp>
            <p:nvSpPr>
              <p:cNvPr id="5" name="Content Placeholder 4">
                <a:extLst>
                  <a:ext uri="{FF2B5EF4-FFF2-40B4-BE49-F238E27FC236}">
                    <a16:creationId xmlns:a16="http://schemas.microsoft.com/office/drawing/2014/main" id="{41C3B428-3164-7C93-580F-DC998325C068}"/>
                  </a:ext>
                </a:extLst>
              </p:cNvPr>
              <p:cNvSpPr>
                <a:spLocks noGrp="1" noRot="1" noChangeAspect="1" noMove="1" noResize="1" noEditPoints="1" noAdjustHandles="1" noChangeArrowheads="1" noChangeShapeType="1" noTextEdit="1"/>
              </p:cNvSpPr>
              <p:nvPr>
                <p:ph sz="quarter" idx="11"/>
              </p:nvPr>
            </p:nvSpPr>
            <p:spPr>
              <a:blipFill>
                <a:blip r:embed="rId3"/>
                <a:stretch>
                  <a:fillRect l="-1518" t="-2823"/>
                </a:stretch>
              </a:blipFill>
            </p:spPr>
            <p:txBody>
              <a:bodyPr/>
              <a:lstStyle/>
              <a:p>
                <a:r>
                  <a:rPr lang="en-US">
                    <a:noFill/>
                  </a:rPr>
                  <a:t> </a:t>
                </a:r>
              </a:p>
            </p:txBody>
          </p:sp>
        </mc:Fallback>
      </mc:AlternateContent>
    </p:spTree>
    <p:extLst>
      <p:ext uri="{BB962C8B-B14F-4D97-AF65-F5344CB8AC3E}">
        <p14:creationId xmlns:p14="http://schemas.microsoft.com/office/powerpoint/2010/main" val="108578876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Divide and conquer method</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Merge sort algorithm</a:t>
            </a:r>
          </a:p>
        </p:txBody>
      </p:sp>
      <p:pic>
        <p:nvPicPr>
          <p:cNvPr id="6" name="Content Placeholder 5" descr="A picture containing text, document, font, menu&#10;&#10;Description automatically generated">
            <a:extLst>
              <a:ext uri="{FF2B5EF4-FFF2-40B4-BE49-F238E27FC236}">
                <a16:creationId xmlns:a16="http://schemas.microsoft.com/office/drawing/2014/main" id="{0441E036-518B-D54B-9F6E-CCBFE3947481}"/>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t="1" b="62131"/>
          <a:stretch/>
        </p:blipFill>
        <p:spPr>
          <a:xfrm>
            <a:off x="1128937" y="8101605"/>
            <a:ext cx="10807314" cy="4457948"/>
          </a:xfrm>
        </p:spPr>
      </p:pic>
      <p:pic>
        <p:nvPicPr>
          <p:cNvPr id="7" name="Content Placeholder 5" descr="A picture containing text, document, font, menu&#10;&#10;Description automatically generated">
            <a:extLst>
              <a:ext uri="{FF2B5EF4-FFF2-40B4-BE49-F238E27FC236}">
                <a16:creationId xmlns:a16="http://schemas.microsoft.com/office/drawing/2014/main" id="{531FB804-7437-712A-7449-EA856C5B92A6}"/>
              </a:ext>
            </a:extLst>
          </p:cNvPr>
          <p:cNvPicPr>
            <a:picLocks noChangeAspect="1"/>
          </p:cNvPicPr>
          <p:nvPr/>
        </p:nvPicPr>
        <p:blipFill rotWithShape="1">
          <a:blip r:embed="rId3">
            <a:extLst>
              <a:ext uri="{28A0092B-C50C-407E-A947-70E740481C1C}">
                <a14:useLocalDpi xmlns:a14="http://schemas.microsoft.com/office/drawing/2010/main" val="0"/>
              </a:ext>
            </a:extLst>
          </a:blip>
          <a:srcRect t="37436" r="4932" b="-1"/>
          <a:stretch/>
        </p:blipFill>
        <p:spPr>
          <a:xfrm>
            <a:off x="12192000" y="4329952"/>
            <a:ext cx="11480110" cy="822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8" name="Picture 7" descr="A picture containing text, font, screenshot&#10;&#10;Description automatically generated">
            <a:extLst>
              <a:ext uri="{FF2B5EF4-FFF2-40B4-BE49-F238E27FC236}">
                <a16:creationId xmlns:a16="http://schemas.microsoft.com/office/drawing/2014/main" id="{4E5ED997-4403-BB28-ECC9-396DDA0C8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37" y="4287998"/>
            <a:ext cx="10807313" cy="3557265"/>
          </a:xfrm>
          <a:prstGeom prst="rect">
            <a:avLst/>
          </a:prstGeom>
        </p:spPr>
      </p:pic>
    </p:spTree>
    <p:extLst>
      <p:ext uri="{BB962C8B-B14F-4D97-AF65-F5344CB8AC3E}">
        <p14:creationId xmlns:p14="http://schemas.microsoft.com/office/powerpoint/2010/main" val="82619098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Divide and conquer method</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Merge sort illustration</a:t>
            </a:r>
          </a:p>
        </p:txBody>
      </p:sp>
      <p:pic>
        <p:nvPicPr>
          <p:cNvPr id="13" name="Content Placeholder 12" descr="A picture containing text, screenshot, font&#10;&#10;Description automatically generated">
            <a:extLst>
              <a:ext uri="{FF2B5EF4-FFF2-40B4-BE49-F238E27FC236}">
                <a16:creationId xmlns:a16="http://schemas.microsoft.com/office/drawing/2014/main" id="{4BFABAC6-0F16-20C2-53D8-C6288FCD58BD}"/>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b="44548"/>
          <a:stretch/>
        </p:blipFill>
        <p:spPr>
          <a:xfrm>
            <a:off x="2167376" y="4019480"/>
            <a:ext cx="9450883" cy="7292010"/>
          </a:xfrm>
        </p:spPr>
      </p:pic>
      <p:pic>
        <p:nvPicPr>
          <p:cNvPr id="14" name="Content Placeholder 12" descr="A picture containing text, screenshot, font&#10;&#10;Description automatically generated">
            <a:extLst>
              <a:ext uri="{FF2B5EF4-FFF2-40B4-BE49-F238E27FC236}">
                <a16:creationId xmlns:a16="http://schemas.microsoft.com/office/drawing/2014/main" id="{4743E3DA-7390-6A1F-009A-03B8CBB5DFD2}"/>
              </a:ext>
            </a:extLst>
          </p:cNvPr>
          <p:cNvPicPr>
            <a:picLocks noChangeAspect="1"/>
          </p:cNvPicPr>
          <p:nvPr/>
        </p:nvPicPr>
        <p:blipFill rotWithShape="1">
          <a:blip r:embed="rId3">
            <a:extLst>
              <a:ext uri="{28A0092B-C50C-407E-A947-70E740481C1C}">
                <a14:useLocalDpi xmlns:a14="http://schemas.microsoft.com/office/drawing/2010/main" val="0"/>
              </a:ext>
            </a:extLst>
          </a:blip>
          <a:srcRect t="44548"/>
          <a:stretch/>
        </p:blipFill>
        <p:spPr>
          <a:xfrm>
            <a:off x="13072944" y="4019481"/>
            <a:ext cx="9450882" cy="7292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8818551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Analyzing Divide and conquer 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Merge sort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0080C0C-27E2-27FA-9718-B81380D75A8F}"/>
                  </a:ext>
                </a:extLst>
              </p:cNvPr>
              <p:cNvSpPr>
                <a:spLocks noGrp="1"/>
              </p:cNvSpPr>
              <p:nvPr>
                <p:ph sz="quarter" idx="11"/>
              </p:nvPr>
            </p:nvSpPr>
            <p:spPr/>
            <p:txBody>
              <a:bodyPr>
                <a:normAutofit lnSpcReduction="10000"/>
              </a:bodyPr>
              <a:lstStyle/>
              <a:p>
                <a:r>
                  <a:rPr lang="en-US" dirty="0"/>
                  <a:t>Here’s how to set up the recurrence for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the worst-case running time of merge sort on n numbers. </a:t>
                </a:r>
              </a:p>
              <a:p>
                <a:pPr lvl="1"/>
                <a:r>
                  <a:rPr lang="en-US" b="1" dirty="0">
                    <a:latin typeface="Avenir Black" panose="02000503020000020003" pitchFamily="2" charset="0"/>
                  </a:rPr>
                  <a:t>Divide</a:t>
                </a:r>
                <a:r>
                  <a:rPr lang="en-US" dirty="0"/>
                  <a:t>: The divide step just computes the middle of the subarray, which takes constant time. Thus, </a:t>
                </a:r>
                <a14:m>
                  <m:oMath xmlns:m="http://schemas.openxmlformats.org/officeDocument/2006/math">
                    <m:r>
                      <a:rPr lang="en-US" i="1" dirty="0" smtClean="0">
                        <a:latin typeface="Cambria Math" panose="02040503050406030204" pitchFamily="18" charset="0"/>
                      </a:rPr>
                      <m:t>𝐷</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m:rPr>
                        <m:sty m:val="p"/>
                      </m:rPr>
                      <a:rPr lang="el-GR" i="1" dirty="0" smtClean="0">
                        <a:latin typeface="Cambria Math" panose="02040503050406030204" pitchFamily="18" charset="0"/>
                        <a:ea typeface="Cambria Math" panose="02040503050406030204" pitchFamily="18" charset="0"/>
                      </a:rPr>
                      <m:t>Θ</m:t>
                    </m:r>
                    <m:r>
                      <a:rPr lang="en-US" i="1" dirty="0" smtClean="0">
                        <a:latin typeface="Cambria Math" panose="02040503050406030204" pitchFamily="18" charset="0"/>
                      </a:rPr>
                      <m:t>(1)</m:t>
                    </m:r>
                  </m:oMath>
                </a14:m>
                <a:r>
                  <a:rPr lang="en-US" dirty="0"/>
                  <a:t>. </a:t>
                </a:r>
              </a:p>
              <a:p>
                <a:pPr lvl="1"/>
                <a:r>
                  <a:rPr lang="en-US" b="1" dirty="0">
                    <a:latin typeface="Avenir Black" panose="02000503020000020003" pitchFamily="2" charset="0"/>
                  </a:rPr>
                  <a:t>Conquer</a:t>
                </a:r>
                <a:r>
                  <a:rPr lang="en-US" dirty="0"/>
                  <a:t>: Recursively solving two subproblems, each of size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/2</m:t>
                    </m:r>
                  </m:oMath>
                </a14:m>
                <a:r>
                  <a:rPr lang="en-US" dirty="0"/>
                  <a:t>, contributes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/2) </m:t>
                    </m:r>
                  </m:oMath>
                </a14:m>
                <a:r>
                  <a:rPr lang="en-US" dirty="0"/>
                  <a:t>to the running time (ignoring the floors and ceilings). </a:t>
                </a:r>
              </a:p>
              <a:p>
                <a:pPr lvl="1"/>
                <a:r>
                  <a:rPr lang="en-US" b="1" dirty="0">
                    <a:latin typeface="Avenir Black" panose="02000503020000020003" pitchFamily="2" charset="0"/>
                  </a:rPr>
                  <a:t>Combine</a:t>
                </a:r>
                <a:r>
                  <a:rPr lang="en-US" dirty="0"/>
                  <a:t>: Since the MERGE procedure on an n-element subarray takes </a:t>
                </a:r>
                <a14:m>
                  <m:oMath xmlns:m="http://schemas.openxmlformats.org/officeDocument/2006/math">
                    <m:r>
                      <m:rPr>
                        <m:sty m:val="p"/>
                      </m:rPr>
                      <a:rPr lang="en-US" b="0" i="0" dirty="0" smtClean="0">
                        <a:latin typeface="Cambria Math" panose="02040503050406030204" pitchFamily="18" charset="0"/>
                      </a:rPr>
                      <m:t>Θ</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time, we have </a:t>
                </a:r>
                <a14:m>
                  <m:oMath xmlns:m="http://schemas.openxmlformats.org/officeDocument/2006/math">
                    <m:r>
                      <a:rPr lang="en-US" i="1" dirty="0" smtClean="0">
                        <a:latin typeface="Cambria Math" panose="02040503050406030204" pitchFamily="18" charset="0"/>
                      </a:rPr>
                      <m:t>𝐶</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smtClean="0">
                        <a:latin typeface="Cambria Math" panose="02040503050406030204" pitchFamily="18" charset="0"/>
                      </a:rPr>
                      <m:t>=</m:t>
                    </m:r>
                    <m:r>
                      <m:rPr>
                        <m:sty m:val="p"/>
                      </m:rPr>
                      <a:rPr lang="en-US" b="0" i="0" dirty="0" smtClean="0">
                        <a:latin typeface="Cambria Math" panose="02040503050406030204" pitchFamily="18" charset="0"/>
                      </a:rPr>
                      <m:t>Θ</m:t>
                    </m:r>
                    <m:d>
                      <m:dPr>
                        <m:ctrlPr>
                          <a:rPr lang="en-US" b="0" i="1" dirty="0" smtClean="0">
                            <a:latin typeface="Cambria Math" panose="02040503050406030204" pitchFamily="18" charset="0"/>
                          </a:rPr>
                        </m:ctrlPr>
                      </m:dPr>
                      <m:e>
                        <m:r>
                          <a:rPr lang="en-US" i="1" dirty="0" smtClean="0">
                            <a:latin typeface="Cambria Math" panose="02040503050406030204" pitchFamily="18" charset="0"/>
                          </a:rPr>
                          <m:t>𝑛</m:t>
                        </m:r>
                      </m:e>
                    </m:d>
                  </m:oMath>
                </a14:m>
                <a:r>
                  <a:rPr lang="en-US" dirty="0"/>
                  <a:t>.</a:t>
                </a:r>
              </a:p>
              <a:p>
                <a:pPr lvl="1"/>
                <a:endParaRPr lang="en-US" dirty="0"/>
              </a:p>
              <a:p>
                <a:r>
                  <a:rPr lang="en-US" dirty="0"/>
                  <a:t>Running time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of merge sort then is:</a:t>
                </a:r>
              </a:p>
              <a:p>
                <a:pPr marL="0"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𝑻</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𝒏</m:t>
                          </m:r>
                        </m:e>
                      </m:d>
                      <m:r>
                        <a:rPr lang="en-US" b="1" i="1" dirty="0" smtClean="0">
                          <a:latin typeface="Cambria Math" panose="02040503050406030204" pitchFamily="18" charset="0"/>
                        </a:rPr>
                        <m:t>= </m:t>
                      </m:r>
                      <m:r>
                        <a:rPr lang="en-US" b="1" i="1" dirty="0" smtClean="0">
                          <a:latin typeface="Cambria Math" panose="02040503050406030204" pitchFamily="18" charset="0"/>
                        </a:rPr>
                        <m:t>𝟐</m:t>
                      </m:r>
                      <m:r>
                        <a:rPr lang="en-US" b="1" i="1" dirty="0" smtClean="0">
                          <a:latin typeface="Cambria Math" panose="02040503050406030204" pitchFamily="18" charset="0"/>
                        </a:rPr>
                        <m:t>𝑻</m:t>
                      </m:r>
                      <m:d>
                        <m:dPr>
                          <m:ctrlPr>
                            <a:rPr lang="en-US" b="1" i="1" dirty="0" smtClean="0">
                              <a:latin typeface="Cambria Math" panose="02040503050406030204" pitchFamily="18" charset="0"/>
                            </a:rPr>
                          </m:ctrlPr>
                        </m:dPr>
                        <m:e>
                          <m:f>
                            <m:fPr>
                              <m:ctrlPr>
                                <a:rPr lang="en-US" b="1" i="1" dirty="0" smtClean="0">
                                  <a:latin typeface="Cambria Math" panose="02040503050406030204" pitchFamily="18" charset="0"/>
                                </a:rPr>
                              </m:ctrlPr>
                            </m:fPr>
                            <m:num>
                              <m:r>
                                <a:rPr lang="en-US" b="1" i="1" dirty="0" smtClean="0">
                                  <a:latin typeface="Cambria Math" panose="02040503050406030204" pitchFamily="18" charset="0"/>
                                </a:rPr>
                                <m:t>𝒏</m:t>
                              </m:r>
                            </m:num>
                            <m:den>
                              <m:r>
                                <a:rPr lang="en-US" b="1" i="1" dirty="0" smtClean="0">
                                  <a:latin typeface="Cambria Math" panose="02040503050406030204" pitchFamily="18" charset="0"/>
                                </a:rPr>
                                <m:t>𝟐</m:t>
                              </m:r>
                            </m:den>
                          </m:f>
                        </m:e>
                      </m:d>
                      <m:r>
                        <a:rPr lang="en-US" b="1" i="1" dirty="0" smtClean="0">
                          <a:latin typeface="Cambria Math" panose="02040503050406030204" pitchFamily="18" charset="0"/>
                        </a:rPr>
                        <m:t>+</m:t>
                      </m:r>
                      <m:r>
                        <a:rPr lang="en-US" b="1" i="0" dirty="0" smtClean="0">
                          <a:latin typeface="Cambria Math" panose="02040503050406030204" pitchFamily="18" charset="0"/>
                        </a:rPr>
                        <m:t>𝚯</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𝒏</m:t>
                          </m:r>
                        </m:e>
                      </m:d>
                    </m:oMath>
                  </m:oMathPara>
                </a14:m>
                <a:endParaRPr lang="en-US" b="1" dirty="0"/>
              </a:p>
              <a:p>
                <a:pPr marL="0" indent="0">
                  <a:buNone/>
                </a:pPr>
                <a:endParaRPr lang="en-US" b="1" dirty="0"/>
              </a:p>
              <a:p>
                <a:r>
                  <a:rPr lang="en-US" b="1" dirty="0"/>
                  <a:t>This running time is still in the form of recurrence that we need to solve.</a:t>
                </a:r>
              </a:p>
              <a:p>
                <a:endParaRPr lang="en-US" dirty="0"/>
              </a:p>
            </p:txBody>
          </p:sp>
        </mc:Choice>
        <mc:Fallback xmlns="">
          <p:sp>
            <p:nvSpPr>
              <p:cNvPr id="5" name="Content Placeholder 4">
                <a:extLst>
                  <a:ext uri="{FF2B5EF4-FFF2-40B4-BE49-F238E27FC236}">
                    <a16:creationId xmlns:a16="http://schemas.microsoft.com/office/drawing/2014/main" id="{70080C0C-27E2-27FA-9718-B81380D75A8F}"/>
                  </a:ext>
                </a:extLst>
              </p:cNvPr>
              <p:cNvSpPr>
                <a:spLocks noGrp="1" noRot="1" noChangeAspect="1" noMove="1" noResize="1" noEditPoints="1" noAdjustHandles="1" noChangeArrowheads="1" noChangeShapeType="1" noTextEdit="1"/>
              </p:cNvSpPr>
              <p:nvPr>
                <p:ph sz="quarter" idx="11"/>
              </p:nvPr>
            </p:nvSpPr>
            <p:spPr>
              <a:blipFill>
                <a:blip r:embed="rId3"/>
                <a:stretch>
                  <a:fillRect l="-1518" t="-3418" r="-569" b="-297"/>
                </a:stretch>
              </a:blipFill>
            </p:spPr>
            <p:txBody>
              <a:bodyPr/>
              <a:lstStyle/>
              <a:p>
                <a:r>
                  <a:rPr lang="en-US">
                    <a:noFill/>
                  </a:rPr>
                  <a:t> </a:t>
                </a:r>
              </a:p>
            </p:txBody>
          </p:sp>
        </mc:Fallback>
      </mc:AlternateContent>
    </p:spTree>
    <p:extLst>
      <p:ext uri="{BB962C8B-B14F-4D97-AF65-F5344CB8AC3E}">
        <p14:creationId xmlns:p14="http://schemas.microsoft.com/office/powerpoint/2010/main" val="37248495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Analyzing Divide and conquer 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Merge sort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0080C0C-27E2-27FA-9718-B81380D75A8F}"/>
                  </a:ext>
                </a:extLst>
              </p:cNvPr>
              <p:cNvSpPr>
                <a:spLocks noGrp="1"/>
              </p:cNvSpPr>
              <p:nvPr>
                <p:ph sz="quarter" idx="11"/>
              </p:nvPr>
            </p:nvSpPr>
            <p:spPr/>
            <p:txBody>
              <a:bodyPr/>
              <a:lstStyle/>
              <a:p>
                <a:r>
                  <a:rPr lang="en-US" dirty="0"/>
                  <a:t>Now, assume that n is an exact power of 2 and the implicit base case is n = 1:</a:t>
                </a:r>
              </a:p>
              <a:p>
                <a:pPr marL="0"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𝑻</m:t>
                      </m:r>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smtClean="0">
                          <a:latin typeface="Cambria Math" panose="02040503050406030204" pitchFamily="18" charset="0"/>
                        </a:rPr>
                        <m:t>) = </m:t>
                      </m:r>
                      <m:d>
                        <m:dPr>
                          <m:begChr m:val="{"/>
                          <m:endChr m:val=""/>
                          <m:ctrlPr>
                            <a:rPr lang="en-US" b="1" i="1" dirty="0" smtClean="0">
                              <a:latin typeface="Cambria Math" panose="02040503050406030204" pitchFamily="18" charset="0"/>
                            </a:rPr>
                          </m:ctrlPr>
                        </m:dPr>
                        <m:e>
                          <m:eqArr>
                            <m:eqArrPr>
                              <m:ctrlPr>
                                <a:rPr lang="en-US" b="1" i="1" dirty="0" smtClean="0">
                                  <a:latin typeface="Cambria Math" panose="02040503050406030204" pitchFamily="18" charset="0"/>
                                </a:rPr>
                              </m:ctrlPr>
                            </m:eqArrPr>
                            <m:e>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𝒄</m:t>
                                  </m:r>
                                </m:e>
                                <m:sub>
                                  <m:r>
                                    <a:rPr lang="en-US" b="1" i="1" dirty="0" smtClean="0">
                                      <a:latin typeface="Cambria Math" panose="02040503050406030204" pitchFamily="18" charset="0"/>
                                    </a:rPr>
                                    <m:t>𝟏</m:t>
                                  </m:r>
                                </m:sub>
                              </m:sSub>
                              <m:r>
                                <a:rPr lang="en-US" b="1" i="1" dirty="0" smtClean="0">
                                  <a:latin typeface="Cambria Math" panose="02040503050406030204" pitchFamily="18" charset="0"/>
                                </a:rPr>
                                <m:t>                            </m:t>
                              </m:r>
                              <m:r>
                                <a:rPr lang="en-US" b="1" i="1" dirty="0" smtClean="0">
                                  <a:latin typeface="Cambria Math" panose="02040503050406030204" pitchFamily="18" charset="0"/>
                                </a:rPr>
                                <m:t>𝒊𝒇</m:t>
                              </m:r>
                              <m:r>
                                <a:rPr lang="en-US" b="1" i="1" dirty="0" smtClean="0">
                                  <a:latin typeface="Cambria Math" panose="02040503050406030204" pitchFamily="18" charset="0"/>
                                </a:rPr>
                                <m:t> </m:t>
                              </m:r>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e>
                            <m:e>
                              <m:r>
                                <a:rPr lang="en-US" b="1" i="1" dirty="0">
                                  <a:latin typeface="Cambria Math" panose="02040503050406030204" pitchFamily="18" charset="0"/>
                                </a:rPr>
                                <m:t>𝟐</m:t>
                              </m:r>
                              <m:r>
                                <a:rPr lang="en-US" b="1" i="1" dirty="0">
                                  <a:latin typeface="Cambria Math" panose="02040503050406030204" pitchFamily="18" charset="0"/>
                                </a:rPr>
                                <m:t>𝑻</m:t>
                              </m:r>
                              <m:d>
                                <m:dPr>
                                  <m:ctrlPr>
                                    <a:rPr lang="en-US" b="1" i="1" dirty="0">
                                      <a:latin typeface="Cambria Math" panose="02040503050406030204" pitchFamily="18" charset="0"/>
                                    </a:rPr>
                                  </m:ctrlPr>
                                </m:dPr>
                                <m:e>
                                  <m:f>
                                    <m:fPr>
                                      <m:ctrlPr>
                                        <a:rPr lang="en-US" b="1" i="1" dirty="0">
                                          <a:latin typeface="Cambria Math" panose="02040503050406030204" pitchFamily="18" charset="0"/>
                                        </a:rPr>
                                      </m:ctrlPr>
                                    </m:fPr>
                                    <m:num>
                                      <m:r>
                                        <a:rPr lang="en-US" b="1" i="1" dirty="0">
                                          <a:latin typeface="Cambria Math" panose="02040503050406030204" pitchFamily="18" charset="0"/>
                                        </a:rPr>
                                        <m:t>𝒏</m:t>
                                      </m:r>
                                    </m:num>
                                    <m:den>
                                      <m:r>
                                        <a:rPr lang="en-US" b="1" i="1" dirty="0">
                                          <a:latin typeface="Cambria Math" panose="02040503050406030204" pitchFamily="18" charset="0"/>
                                        </a:rPr>
                                        <m:t>𝟐</m:t>
                                      </m:r>
                                    </m:den>
                                  </m:f>
                                </m:e>
                              </m:d>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𝒄</m:t>
                                  </m:r>
                                </m:e>
                                <m:sub>
                                  <m:r>
                                    <a:rPr lang="en-US" b="1" i="1" dirty="0" smtClean="0">
                                      <a:latin typeface="Cambria Math" panose="02040503050406030204" pitchFamily="18" charset="0"/>
                                    </a:rPr>
                                    <m:t>𝟐</m:t>
                                  </m:r>
                                </m:sub>
                              </m:sSub>
                              <m:r>
                                <a:rPr lang="en-US" b="1" i="1" dirty="0" smtClean="0">
                                  <a:latin typeface="Cambria Math" panose="02040503050406030204" pitchFamily="18" charset="0"/>
                                </a:rPr>
                                <m:t>𝒏</m:t>
                              </m:r>
                              <m:r>
                                <a:rPr lang="en-US" b="1" i="1" dirty="0" smtClean="0">
                                  <a:latin typeface="Cambria Math" panose="02040503050406030204" pitchFamily="18" charset="0"/>
                                </a:rPr>
                                <m:t>. </m:t>
                              </m:r>
                              <m:r>
                                <m:rPr>
                                  <m:nor/>
                                </m:rPr>
                                <a:rPr lang="en-US" b="1" i="0" dirty="0" smtClean="0">
                                  <a:latin typeface="Cambria Math" panose="02040503050406030204" pitchFamily="18" charset="0"/>
                                </a:rPr>
                                <m:t> </m:t>
                              </m:r>
                              <m:r>
                                <m:rPr>
                                  <m:nor/>
                                </m:rPr>
                                <a:rPr lang="en-US" b="1" dirty="0"/>
                                <m:t> </m:t>
                              </m:r>
                              <m:r>
                                <m:rPr>
                                  <m:nor/>
                                </m:rPr>
                                <a:rPr lang="en-US" b="1" i="0" dirty="0" smtClean="0"/>
                                <m:t> </m:t>
                              </m:r>
                              <m:r>
                                <a:rPr lang="en-US" b="1" i="1" dirty="0" smtClean="0">
                                  <a:latin typeface="Cambria Math" panose="02040503050406030204" pitchFamily="18" charset="0"/>
                                </a:rPr>
                                <m:t>𝒊𝒇</m:t>
                              </m:r>
                              <m:r>
                                <a:rPr lang="en-US" b="1" i="1" dirty="0" smtClean="0">
                                  <a:latin typeface="Cambria Math" panose="02040503050406030204" pitchFamily="18" charset="0"/>
                                </a:rPr>
                                <m:t> </m:t>
                              </m:r>
                              <m:r>
                                <a:rPr lang="en-US" b="1" i="1" dirty="0" smtClean="0">
                                  <a:latin typeface="Cambria Math" panose="02040503050406030204" pitchFamily="18" charset="0"/>
                                </a:rPr>
                                <m:t>𝒏</m:t>
                              </m:r>
                              <m:r>
                                <a:rPr lang="en-US" b="1" i="1" dirty="0" smtClean="0">
                                  <a:latin typeface="Cambria Math" panose="02040503050406030204" pitchFamily="18" charset="0"/>
                                </a:rPr>
                                <m:t>&gt;</m:t>
                              </m:r>
                              <m:r>
                                <a:rPr lang="en-US" b="1" i="1" dirty="0" smtClean="0">
                                  <a:latin typeface="Cambria Math" panose="02040503050406030204" pitchFamily="18" charset="0"/>
                                </a:rPr>
                                <m:t>𝟏</m:t>
                              </m:r>
                              <m:r>
                                <a:rPr lang="en-US" b="1" i="1" dirty="0" smtClean="0">
                                  <a:latin typeface="Cambria Math" panose="02040503050406030204" pitchFamily="18" charset="0"/>
                                </a:rPr>
                                <m:t>,</m:t>
                              </m:r>
                            </m:e>
                          </m:eqArr>
                        </m:e>
                      </m:d>
                    </m:oMath>
                  </m:oMathPara>
                </a14:m>
                <a:endParaRPr lang="en-US" dirty="0"/>
              </a:p>
              <a:p>
                <a:r>
                  <a:rPr lang="en-US" dirty="0"/>
                  <a:t>Where the constant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𝒄</m:t>
                        </m:r>
                      </m:e>
                      <m:sub>
                        <m:r>
                          <a:rPr lang="en-US" b="1" i="1" dirty="0" smtClean="0">
                            <a:latin typeface="Cambria Math" panose="02040503050406030204" pitchFamily="18" charset="0"/>
                          </a:rPr>
                          <m:t>𝟏</m:t>
                        </m:r>
                      </m:sub>
                    </m:sSub>
                  </m:oMath>
                </a14:m>
                <a:r>
                  <a:rPr lang="en-US" dirty="0"/>
                  <a:t> represents the time required to solve a problem of size 1, and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𝒄</m:t>
                        </m:r>
                      </m:e>
                      <m:sub>
                        <m:r>
                          <a:rPr lang="en-US" b="1" i="1" dirty="0" smtClean="0">
                            <a:latin typeface="Cambria Math" panose="02040503050406030204" pitchFamily="18" charset="0"/>
                          </a:rPr>
                          <m:t>𝟐</m:t>
                        </m:r>
                      </m:sub>
                    </m:sSub>
                  </m:oMath>
                </a14:m>
                <a:r>
                  <a:rPr lang="en-US" dirty="0"/>
                  <a:t> is the time per array element of the divide and combine steps.</a:t>
                </a:r>
              </a:p>
            </p:txBody>
          </p:sp>
        </mc:Choice>
        <mc:Fallback xmlns="">
          <p:sp>
            <p:nvSpPr>
              <p:cNvPr id="5" name="Content Placeholder 4">
                <a:extLst>
                  <a:ext uri="{FF2B5EF4-FFF2-40B4-BE49-F238E27FC236}">
                    <a16:creationId xmlns:a16="http://schemas.microsoft.com/office/drawing/2014/main" id="{70080C0C-27E2-27FA-9718-B81380D75A8F}"/>
                  </a:ext>
                </a:extLst>
              </p:cNvPr>
              <p:cNvSpPr>
                <a:spLocks noGrp="1" noRot="1" noChangeAspect="1" noMove="1" noResize="1" noEditPoints="1" noAdjustHandles="1" noChangeArrowheads="1" noChangeShapeType="1" noTextEdit="1"/>
              </p:cNvSpPr>
              <p:nvPr>
                <p:ph sz="quarter" idx="11"/>
              </p:nvPr>
            </p:nvSpPr>
            <p:spPr>
              <a:blipFill>
                <a:blip r:embed="rId3"/>
                <a:stretch>
                  <a:fillRect l="-1518" t="-45914" b="-7132"/>
                </a:stretch>
              </a:blipFill>
            </p:spPr>
            <p:txBody>
              <a:bodyPr/>
              <a:lstStyle/>
              <a:p>
                <a:r>
                  <a:rPr lang="en-US">
                    <a:noFill/>
                  </a:rPr>
                  <a:t> </a:t>
                </a:r>
              </a:p>
            </p:txBody>
          </p:sp>
        </mc:Fallback>
      </mc:AlternateContent>
    </p:spTree>
    <p:extLst>
      <p:ext uri="{BB962C8B-B14F-4D97-AF65-F5344CB8AC3E}">
        <p14:creationId xmlns:p14="http://schemas.microsoft.com/office/powerpoint/2010/main" val="30031766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Analyzing Divide and conquer 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Merge sort</a:t>
            </a:r>
          </a:p>
        </p:txBody>
      </p:sp>
      <p:sp>
        <p:nvSpPr>
          <p:cNvPr id="5" name="Content Placeholder 4">
            <a:extLst>
              <a:ext uri="{FF2B5EF4-FFF2-40B4-BE49-F238E27FC236}">
                <a16:creationId xmlns:a16="http://schemas.microsoft.com/office/drawing/2014/main" id="{70080C0C-27E2-27FA-9718-B81380D75A8F}"/>
              </a:ext>
            </a:extLst>
          </p:cNvPr>
          <p:cNvSpPr>
            <a:spLocks noGrp="1"/>
          </p:cNvSpPr>
          <p:nvPr>
            <p:ph sz="quarter" idx="11"/>
          </p:nvPr>
        </p:nvSpPr>
        <p:spPr/>
        <p:txBody>
          <a:bodyPr>
            <a:normAutofit/>
          </a:bodyPr>
          <a:lstStyle/>
          <a:p>
            <a:endParaRPr lang="en-US" i="1" dirty="0"/>
          </a:p>
        </p:txBody>
      </p:sp>
      <p:pic>
        <p:nvPicPr>
          <p:cNvPr id="8" name="Picture 7" descr="A picture containing diagram, line, plot, origami&#10;&#10;Description automatically generated">
            <a:extLst>
              <a:ext uri="{FF2B5EF4-FFF2-40B4-BE49-F238E27FC236}">
                <a16:creationId xmlns:a16="http://schemas.microsoft.com/office/drawing/2014/main" id="{9184DD6C-E5F1-1D0C-A49E-D30CE5A3E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682" y="3978228"/>
            <a:ext cx="18424635" cy="8818629"/>
          </a:xfrm>
          <a:prstGeom prst="rect">
            <a:avLst/>
          </a:prstGeom>
        </p:spPr>
      </p:pic>
    </p:spTree>
    <p:extLst>
      <p:ext uri="{BB962C8B-B14F-4D97-AF65-F5344CB8AC3E}">
        <p14:creationId xmlns:p14="http://schemas.microsoft.com/office/powerpoint/2010/main" val="202618504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03</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Insertion Sort</a:t>
            </a:r>
          </a:p>
          <a:p>
            <a:pPr>
              <a:spcBef>
                <a:spcPts val="0"/>
              </a:spcBef>
            </a:pPr>
            <a:r>
              <a:rPr lang="en-US" sz="4400" dirty="0"/>
              <a:t>Analysis of Insertion Sort</a:t>
            </a:r>
          </a:p>
          <a:p>
            <a:pPr>
              <a:spcBef>
                <a:spcPts val="0"/>
              </a:spcBef>
            </a:pPr>
            <a:r>
              <a:rPr lang="en-US" sz="4400" dirty="0"/>
              <a:t>Order of Growth</a:t>
            </a:r>
          </a:p>
          <a:p>
            <a:pPr>
              <a:spcBef>
                <a:spcPts val="0"/>
              </a:spcBef>
            </a:pPr>
            <a:r>
              <a:rPr lang="en-US" sz="4400" dirty="0"/>
              <a:t>Divide and Conquer method</a:t>
            </a:r>
          </a:p>
          <a:p>
            <a:pPr>
              <a:spcBef>
                <a:spcPts val="0"/>
              </a:spcBef>
            </a:pPr>
            <a:r>
              <a:rPr lang="en-US" sz="4400" dirty="0"/>
              <a:t>Analyzing divide and conquer algorithms</a:t>
            </a:r>
          </a:p>
        </p:txBody>
      </p:sp>
    </p:spTree>
    <p:extLst>
      <p:ext uri="{BB962C8B-B14F-4D97-AF65-F5344CB8AC3E}">
        <p14:creationId xmlns:p14="http://schemas.microsoft.com/office/powerpoint/2010/main" val="35604840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Analyzing Divide and conquer 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Merge sort</a:t>
            </a:r>
          </a:p>
        </p:txBody>
      </p:sp>
      <p:sp>
        <p:nvSpPr>
          <p:cNvPr id="5" name="Content Placeholder 4">
            <a:extLst>
              <a:ext uri="{FF2B5EF4-FFF2-40B4-BE49-F238E27FC236}">
                <a16:creationId xmlns:a16="http://schemas.microsoft.com/office/drawing/2014/main" id="{70080C0C-27E2-27FA-9718-B81380D75A8F}"/>
              </a:ext>
            </a:extLst>
          </p:cNvPr>
          <p:cNvSpPr>
            <a:spLocks noGrp="1"/>
          </p:cNvSpPr>
          <p:nvPr>
            <p:ph sz="quarter" idx="11"/>
          </p:nvPr>
        </p:nvSpPr>
        <p:spPr/>
        <p:txBody>
          <a:bodyPr>
            <a:normAutofit/>
          </a:bodyPr>
          <a:lstStyle/>
          <a:p>
            <a:endParaRPr lang="en-US" i="1" dirty="0"/>
          </a:p>
        </p:txBody>
      </p:sp>
      <p:pic>
        <p:nvPicPr>
          <p:cNvPr id="7" name="Picture 6" descr="A picture containing text, diagram, line&#10;&#10;Description automatically generated">
            <a:extLst>
              <a:ext uri="{FF2B5EF4-FFF2-40B4-BE49-F238E27FC236}">
                <a16:creationId xmlns:a16="http://schemas.microsoft.com/office/drawing/2014/main" id="{332244C5-1500-78A6-A3B7-C37C8E8D8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563" y="3677550"/>
            <a:ext cx="9768874" cy="9419985"/>
          </a:xfrm>
          <a:prstGeom prst="rect">
            <a:avLst/>
          </a:prstGeom>
        </p:spPr>
      </p:pic>
    </p:spTree>
    <p:extLst>
      <p:ext uri="{BB962C8B-B14F-4D97-AF65-F5344CB8AC3E}">
        <p14:creationId xmlns:p14="http://schemas.microsoft.com/office/powerpoint/2010/main" val="20179421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Analyzing Divide and conquer 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Merge sort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0080C0C-27E2-27FA-9718-B81380D75A8F}"/>
                  </a:ext>
                </a:extLst>
              </p:cNvPr>
              <p:cNvSpPr>
                <a:spLocks noGrp="1"/>
              </p:cNvSpPr>
              <p:nvPr>
                <p:ph sz="quarter" idx="11"/>
              </p:nvPr>
            </p:nvSpPr>
            <p:spPr/>
            <p:txBody>
              <a:bodyPr>
                <a:normAutofit/>
              </a:bodyPr>
              <a:lstStyle/>
              <a:p>
                <a:r>
                  <a:rPr lang="en-US" dirty="0"/>
                  <a:t>After we process through the recursion tree manually, finally we get the total time needed, which is: </a:t>
                </a:r>
                <a:endParaRPr lang="en-US"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𝑻</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𝒏</m:t>
                          </m:r>
                        </m:e>
                      </m:d>
                      <m:r>
                        <a:rPr lang="en-US" b="1" i="1" dirty="0" smtClean="0">
                          <a:latin typeface="Cambria Math" panose="02040503050406030204" pitchFamily="18" charset="0"/>
                        </a:rPr>
                        <m:t>= </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𝒄</m:t>
                          </m:r>
                        </m:e>
                        <m:sub>
                          <m:r>
                            <a:rPr lang="en-US" b="1" i="1" dirty="0" smtClean="0">
                              <a:latin typeface="Cambria Math" panose="02040503050406030204" pitchFamily="18" charset="0"/>
                            </a:rPr>
                            <m:t>𝟐</m:t>
                          </m:r>
                        </m:sub>
                      </m:sSub>
                      <m:r>
                        <a:rPr lang="en-US" b="1" i="1" dirty="0" smtClean="0">
                          <a:latin typeface="Cambria Math" panose="02040503050406030204" pitchFamily="18" charset="0"/>
                        </a:rPr>
                        <m:t>𝒏</m:t>
                      </m:r>
                      <m:r>
                        <a:rPr lang="en-US" b="1" i="1" dirty="0" smtClean="0">
                          <a:latin typeface="Cambria Math" panose="02040503050406030204" pitchFamily="18" charset="0"/>
                        </a:rPr>
                        <m:t> </m:t>
                      </m:r>
                      <m:r>
                        <a:rPr lang="en-US" b="1" i="1" dirty="0" smtClean="0">
                          <a:latin typeface="Cambria Math" panose="02040503050406030204" pitchFamily="18" charset="0"/>
                        </a:rPr>
                        <m:t>𝒍𝒈</m:t>
                      </m:r>
                      <m:r>
                        <a:rPr lang="en-US" b="1" i="1" dirty="0" smtClean="0">
                          <a:latin typeface="Cambria Math" panose="02040503050406030204" pitchFamily="18" charset="0"/>
                        </a:rPr>
                        <m:t> </m:t>
                      </m:r>
                      <m:r>
                        <a:rPr lang="en-US" b="1" i="1" dirty="0" smtClean="0">
                          <a:latin typeface="Cambria Math" panose="02040503050406030204" pitchFamily="18" charset="0"/>
                        </a:rPr>
                        <m:t>𝒏</m:t>
                      </m:r>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𝒄</m:t>
                          </m:r>
                        </m:e>
                        <m:sub>
                          <m:r>
                            <a:rPr lang="en-US" b="1" i="1" dirty="0" smtClean="0">
                              <a:latin typeface="Cambria Math" panose="02040503050406030204" pitchFamily="18" charset="0"/>
                            </a:rPr>
                            <m:t>𝟏</m:t>
                          </m:r>
                        </m:sub>
                      </m:sSub>
                      <m:r>
                        <a:rPr lang="en-US" b="1" i="1" dirty="0">
                          <a:latin typeface="Cambria Math" panose="02040503050406030204" pitchFamily="18" charset="0"/>
                        </a:rPr>
                        <m:t>𝒏</m:t>
                      </m:r>
                    </m:oMath>
                  </m:oMathPara>
                </a14:m>
                <a:endParaRPr lang="en-US" dirty="0"/>
              </a:p>
              <a:p>
                <a:pPr marL="0" indent="0">
                  <a:buNone/>
                </a:pPr>
                <a:endParaRPr lang="en-US" dirty="0"/>
              </a:p>
              <a:p>
                <a:r>
                  <a:rPr lang="en-US" dirty="0"/>
                  <a:t>From above equation, we can get the </a:t>
                </a:r>
                <a14:m>
                  <m:oMath xmlns:m="http://schemas.openxmlformats.org/officeDocument/2006/math">
                    <m:r>
                      <a:rPr lang="en-US" b="1" i="0" dirty="0" smtClean="0">
                        <a:latin typeface="Cambria Math" panose="02040503050406030204" pitchFamily="18" charset="0"/>
                      </a:rPr>
                      <m:t>𝚯</m:t>
                    </m:r>
                  </m:oMath>
                </a14:m>
                <a:r>
                  <a:rPr lang="en-US" dirty="0"/>
                  <a:t>-notation, which is:</a:t>
                </a:r>
                <a:r>
                  <a:rPr lang="en-US" b="1" dirty="0">
                    <a:latin typeface="Cambria Math" panose="02040503050406030204" pitchFamily="18" charset="0"/>
                  </a:rPr>
                  <a:t> </a:t>
                </a:r>
                <a14:m>
                  <m:oMath xmlns:m="http://schemas.openxmlformats.org/officeDocument/2006/math">
                    <m:r>
                      <a:rPr lang="en-US" b="1" i="0" dirty="0" smtClean="0">
                        <a:latin typeface="Cambria Math" panose="02040503050406030204" pitchFamily="18" charset="0"/>
                      </a:rPr>
                      <m:t>𝚯</m:t>
                    </m:r>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smtClean="0">
                        <a:latin typeface="Cambria Math" panose="02040503050406030204" pitchFamily="18" charset="0"/>
                      </a:rPr>
                      <m:t> </m:t>
                    </m:r>
                    <m:r>
                      <a:rPr lang="en-US" b="1" i="1" dirty="0" smtClean="0">
                        <a:latin typeface="Cambria Math" panose="02040503050406030204" pitchFamily="18" charset="0"/>
                      </a:rPr>
                      <m:t>𝒍𝒈</m:t>
                    </m:r>
                    <m:r>
                      <a:rPr lang="en-US" b="1" i="1" dirty="0" smtClean="0">
                        <a:latin typeface="Cambria Math" panose="02040503050406030204" pitchFamily="18" charset="0"/>
                      </a:rPr>
                      <m:t> </m:t>
                    </m:r>
                    <m:r>
                      <a:rPr lang="en-US" b="1" i="1" dirty="0" smtClean="0">
                        <a:latin typeface="Cambria Math" panose="02040503050406030204" pitchFamily="18" charset="0"/>
                      </a:rPr>
                      <m:t>𝒏</m:t>
                    </m:r>
                    <m:r>
                      <a:rPr lang="en-US" b="1" i="1" dirty="0" smtClean="0">
                        <a:latin typeface="Cambria Math" panose="02040503050406030204" pitchFamily="18" charset="0"/>
                      </a:rPr>
                      <m:t>)</m:t>
                    </m:r>
                  </m:oMath>
                </a14:m>
                <a:endParaRPr lang="en-US" i="1" dirty="0"/>
              </a:p>
              <a:p>
                <a:r>
                  <a:rPr lang="en-US" dirty="0"/>
                  <a:t>Therefore, for large enough inputs, merge sort outperforms insertion sort whose worst-case running time is </a:t>
                </a:r>
                <a14:m>
                  <m:oMath xmlns:m="http://schemas.openxmlformats.org/officeDocument/2006/math">
                    <m:r>
                      <a:rPr lang="en-US" b="1" i="0" dirty="0" smtClean="0">
                        <a:latin typeface="Cambria Math" panose="02040503050406030204" pitchFamily="18" charset="0"/>
                      </a:rPr>
                      <m:t>𝚯</m:t>
                    </m:r>
                    <m:r>
                      <a:rPr lang="en-US" b="1" i="1" dirty="0" smtClean="0">
                        <a:latin typeface="Cambria Math" panose="02040503050406030204" pitchFamily="18" charset="0"/>
                      </a:rPr>
                      <m:t>(</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𝒏</m:t>
                        </m:r>
                      </m:e>
                      <m:sup>
                        <m:r>
                          <a:rPr lang="en-US" b="1" i="1" dirty="0" smtClean="0">
                            <a:latin typeface="Cambria Math" panose="02040503050406030204" pitchFamily="18" charset="0"/>
                          </a:rPr>
                          <m:t>𝟐</m:t>
                        </m:r>
                      </m:sup>
                    </m:sSup>
                    <m:r>
                      <a:rPr lang="en-US" b="1" i="1" dirty="0" smtClean="0">
                        <a:latin typeface="Cambria Math" panose="02040503050406030204" pitchFamily="18" charset="0"/>
                      </a:rPr>
                      <m:t>)</m:t>
                    </m:r>
                  </m:oMath>
                </a14:m>
                <a:r>
                  <a:rPr lang="en-US" i="1" dirty="0"/>
                  <a:t> </a:t>
                </a:r>
              </a:p>
              <a:p>
                <a:endParaRPr lang="en-US" dirty="0"/>
              </a:p>
            </p:txBody>
          </p:sp>
        </mc:Choice>
        <mc:Fallback xmlns="">
          <p:sp>
            <p:nvSpPr>
              <p:cNvPr id="5" name="Content Placeholder 4">
                <a:extLst>
                  <a:ext uri="{FF2B5EF4-FFF2-40B4-BE49-F238E27FC236}">
                    <a16:creationId xmlns:a16="http://schemas.microsoft.com/office/drawing/2014/main" id="{70080C0C-27E2-27FA-9718-B81380D75A8F}"/>
                  </a:ext>
                </a:extLst>
              </p:cNvPr>
              <p:cNvSpPr>
                <a:spLocks noGrp="1" noRot="1" noChangeAspect="1" noMove="1" noResize="1" noEditPoints="1" noAdjustHandles="1" noChangeArrowheads="1" noChangeShapeType="1" noTextEdit="1"/>
              </p:cNvSpPr>
              <p:nvPr>
                <p:ph sz="quarter" idx="11"/>
              </p:nvPr>
            </p:nvSpPr>
            <p:spPr>
              <a:blipFill>
                <a:blip r:embed="rId3"/>
                <a:stretch>
                  <a:fillRect l="-1518" t="-2823"/>
                </a:stretch>
              </a:blipFill>
            </p:spPr>
            <p:txBody>
              <a:bodyPr/>
              <a:lstStyle/>
              <a:p>
                <a:r>
                  <a:rPr lang="en-US">
                    <a:noFill/>
                  </a:rPr>
                  <a:t> </a:t>
                </a:r>
              </a:p>
            </p:txBody>
          </p:sp>
        </mc:Fallback>
      </mc:AlternateContent>
    </p:spTree>
    <p:extLst>
      <p:ext uri="{BB962C8B-B14F-4D97-AF65-F5344CB8AC3E}">
        <p14:creationId xmlns:p14="http://schemas.microsoft.com/office/powerpoint/2010/main" val="30604389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F6EE2-4476-4A9F-F5DB-91F851383908}"/>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AA479DBD-160A-C118-1D76-23C953870822}"/>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5AE4F72C-8228-456E-C6EC-EEB12A2C2081}"/>
              </a:ext>
            </a:extLst>
          </p:cNvPr>
          <p:cNvSpPr>
            <a:spLocks noGrp="1"/>
          </p:cNvSpPr>
          <p:nvPr>
            <p:ph sz="quarter" idx="11"/>
          </p:nvPr>
        </p:nvSpPr>
        <p:spPr/>
        <p:txBody>
          <a:bodyPr/>
          <a:lstStyle/>
          <a:p>
            <a:r>
              <a:rPr lang="en-US" dirty="0"/>
              <a:t>Analyzing an algorithm has come to mean predicting the resources that the algorithm requires. </a:t>
            </a:r>
          </a:p>
          <a:p>
            <a:r>
              <a:rPr lang="en-US" dirty="0"/>
              <a:t>We can use running times and order of growth to analyze an algorithm.</a:t>
            </a:r>
          </a:p>
          <a:p>
            <a:r>
              <a:rPr lang="en-US" dirty="0"/>
              <a:t>There are many algorithm design techniques. Insertion sort uses incremental method, while merge sort uses divide-and-conquer method.</a:t>
            </a:r>
          </a:p>
          <a:p>
            <a:endParaRPr lang="en-US" dirty="0"/>
          </a:p>
        </p:txBody>
      </p:sp>
    </p:spTree>
    <p:extLst>
      <p:ext uri="{BB962C8B-B14F-4D97-AF65-F5344CB8AC3E}">
        <p14:creationId xmlns:p14="http://schemas.microsoft.com/office/powerpoint/2010/main" val="13847375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03</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eaLnBrk="1" hangingPunct="1"/>
            <a:r>
              <a:rPr lang="en-US" dirty="0"/>
              <a:t>Illustrate the operation of merge sort on an array initially containing the sequence [3, 41, 52, 26, 38, 57, 9, 49]. </a:t>
            </a:r>
          </a:p>
          <a:p>
            <a:pPr eaLnBrk="1" hangingPunct="1">
              <a:buFontTx/>
              <a:buNone/>
            </a:pPr>
            <a:endParaRPr lang="en-US" dirty="0"/>
          </a:p>
          <a:p>
            <a:pPr eaLnBrk="1" hangingPunct="1"/>
            <a:r>
              <a:rPr lang="en-US" dirty="0"/>
              <a:t>Consider the searching problem: </a:t>
            </a:r>
          </a:p>
          <a:p>
            <a:pPr lvl="1"/>
            <a:r>
              <a:rPr lang="en-US" dirty="0"/>
              <a:t>Input: A sequence of n numbers [a1, a2, …, an] stored in array A[1:n] and a value x.</a:t>
            </a:r>
          </a:p>
          <a:p>
            <a:pPr lvl="1"/>
            <a:r>
              <a:rPr lang="en-US" dirty="0"/>
              <a:t>Output: An index I such that x equals A[</a:t>
            </a:r>
            <a:r>
              <a:rPr lang="en-US" dirty="0" err="1"/>
              <a:t>i</a:t>
            </a:r>
            <a:r>
              <a:rPr lang="en-US" dirty="0"/>
              <a:t>] or the special value NIL if x does not appear in A.</a:t>
            </a:r>
          </a:p>
          <a:p>
            <a:pPr lvl="1"/>
            <a:r>
              <a:rPr lang="en-US" dirty="0"/>
              <a:t>Write pseudocode for linear search, which scans through the array from beginning to end, looking for x. Using a loop invariant, prove that your algorithm is correct. Make sure that your loop invariant fulfills the three necessary properties. </a:t>
            </a:r>
          </a:p>
          <a:p>
            <a:pPr eaLnBrk="1" hangingPunct="1"/>
            <a:endParaRPr lang="en-US" dirty="0"/>
          </a:p>
        </p:txBody>
      </p:sp>
    </p:spTree>
    <p:extLst>
      <p:ext uri="{BB962C8B-B14F-4D97-AF65-F5344CB8AC3E}">
        <p14:creationId xmlns:p14="http://schemas.microsoft.com/office/powerpoint/2010/main" val="19945849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03</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eaLnBrk="1" hangingPunct="1"/>
                <a:r>
                  <a:rPr lang="en-US" dirty="0"/>
                  <a:t>Consider linear search again. How many elements of the input array need to be checked on the average, assuming that the element being searched for is equally likely to be any element in the array? How about in the worst case? </a:t>
                </a:r>
              </a:p>
              <a:p>
                <a:pPr marL="609600" lvl="1" indent="0">
                  <a:buNone/>
                </a:pPr>
                <a:r>
                  <a:rPr lang="en-US" dirty="0"/>
                  <a:t>Using </a:t>
                </a:r>
                <a14:m>
                  <m:oMath xmlns:m="http://schemas.openxmlformats.org/officeDocument/2006/math">
                    <m:r>
                      <m:rPr>
                        <m:sty m:val="p"/>
                      </m:rPr>
                      <a:rPr lang="en-US" b="0" i="0" smtClean="0">
                        <a:latin typeface="Cambria Math" panose="02040503050406030204" pitchFamily="18" charset="0"/>
                      </a:rPr>
                      <m:t>Θ</m:t>
                    </m:r>
                  </m:oMath>
                </a14:m>
                <a:r>
                  <a:rPr lang="en-US" dirty="0"/>
                  <a:t>-notation, give the average-case and worst-case running times of linear search. Justify your answer.</a:t>
                </a:r>
              </a:p>
              <a:p>
                <a:pPr marL="609600" lvl="1" indent="0">
                  <a:buNone/>
                </a:pPr>
                <a:endParaRPr lang="en-US" dirty="0"/>
              </a:p>
              <a:p>
                <a:r>
                  <a:rPr lang="en-US" dirty="0"/>
                  <a:t>Write pseudocode, either iterative or recursive, for binary search. Argue that the worst-case running time of binary search is  </a:t>
                </a:r>
                <a14:m>
                  <m:oMath xmlns:m="http://schemas.openxmlformats.org/officeDocument/2006/math">
                    <m:r>
                      <m:rPr>
                        <m:sty m:val="p"/>
                      </m:rPr>
                      <a:rPr lang="en-US" b="0" i="0" smtClean="0">
                        <a:latin typeface="Cambria Math" panose="02040503050406030204" pitchFamily="18" charset="0"/>
                      </a:rPr>
                      <m:t>Θ</m:t>
                    </m:r>
                    <m:r>
                      <a:rPr lang="en-US" b="0" i="0" smtClean="0">
                        <a:latin typeface="Cambria Math" panose="02040503050406030204" pitchFamily="18" charset="0"/>
                      </a:rPr>
                      <m:t>(</m:t>
                    </m:r>
                    <m:r>
                      <m:rPr>
                        <m:sty m:val="p"/>
                      </m:rPr>
                      <a:rPr lang="en-US" b="0" i="0" smtClean="0">
                        <a:latin typeface="Cambria Math" panose="02040503050406030204" pitchFamily="18" charset="0"/>
                      </a:rPr>
                      <m:t>lg</m:t>
                    </m:r>
                    <m:r>
                      <a:rPr lang="en-US" b="0" i="0" smtClean="0">
                        <a:latin typeface="Cambria Math" panose="02040503050406030204" pitchFamily="18" charset="0"/>
                      </a:rPr>
                      <m:t> </m:t>
                    </m:r>
                    <m:r>
                      <a:rPr lang="en-US" b="0" i="1" smtClean="0">
                        <a:latin typeface="Cambria Math" panose="02040503050406030204" pitchFamily="18" charset="0"/>
                      </a:rPr>
                      <m:t>𝑛</m:t>
                    </m:r>
                    <m:r>
                      <a:rPr lang="en-US" b="0" i="0" smtClean="0">
                        <a:latin typeface="Cambria Math" panose="02040503050406030204" pitchFamily="18" charset="0"/>
                      </a:rPr>
                      <m:t>)</m:t>
                    </m:r>
                  </m:oMath>
                </a14:m>
                <a:r>
                  <a:rPr lang="en-US" dirty="0"/>
                  <a:t>. </a:t>
                </a:r>
              </a:p>
              <a:p>
                <a:endParaRPr lang="en-US" dirty="0"/>
              </a:p>
              <a:p>
                <a:pPr eaLnBrk="1" hangingPunct="1"/>
                <a:endParaRPr lang="en-US"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518" t="-3093"/>
                </a:stretch>
              </a:blipFill>
            </p:spPr>
            <p:txBody>
              <a:bodyPr/>
              <a:lstStyle/>
              <a:p>
                <a:r>
                  <a:rPr lang="en-US">
                    <a:noFill/>
                  </a:rPr>
                  <a:t> </a:t>
                </a:r>
              </a:p>
            </p:txBody>
          </p:sp>
        </mc:Fallback>
      </mc:AlternateContent>
    </p:spTree>
    <p:extLst>
      <p:ext uri="{BB962C8B-B14F-4D97-AF65-F5344CB8AC3E}">
        <p14:creationId xmlns:p14="http://schemas.microsoft.com/office/powerpoint/2010/main" val="221389047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2.</a:t>
            </a:r>
          </a:p>
        </p:txBody>
      </p:sp>
    </p:spTree>
    <p:extLst>
      <p:ext uri="{BB962C8B-B14F-4D97-AF65-F5344CB8AC3E}">
        <p14:creationId xmlns:p14="http://schemas.microsoft.com/office/powerpoint/2010/main" val="270452774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Analyzing Algorithms</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r>
              <a:rPr lang="en-US" dirty="0"/>
              <a:t>03</a:t>
            </a:r>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solidFill>
                  <a:schemeClr val="accent4"/>
                </a:solidFill>
              </a:rPr>
              <a:t>LO 1: Explain fundamental concept of analysis algorithms</a:t>
            </a:r>
          </a:p>
          <a:p>
            <a:r>
              <a:rPr lang="en-US" sz="4000" b="1" dirty="0">
                <a:solidFill>
                  <a:schemeClr val="accent4"/>
                </a:solidFill>
              </a:rPr>
              <a:t>LO 2: Apply algorithm techniques and methods</a:t>
            </a:r>
          </a:p>
          <a:p>
            <a:r>
              <a:rPr lang="en-US" sz="4000" b="1" dirty="0"/>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Insertion sort</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Definition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eaLnBrk="1" hangingPunct="1"/>
                <a:r>
                  <a:rPr lang="en-US" dirty="0"/>
                  <a:t>Insertion sort is an efficient algorithm for sorting a small number of elements. </a:t>
                </a: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marL="0" indent="0" eaLnBrk="1" hangingPunct="1">
                  <a:buNone/>
                </a:pPr>
                <a:endParaRPr lang="en-US" dirty="0"/>
              </a:p>
              <a:p>
                <a:pPr eaLnBrk="1" hangingPunct="1"/>
                <a:r>
                  <a:rPr lang="en-US" dirty="0"/>
                  <a:t>The pseudocode for insertion sort is given as the procedure INSERTION-SORT on the facing page. It takes two parameters: an array </a:t>
                </a:r>
                <a14:m>
                  <m:oMath xmlns:m="http://schemas.openxmlformats.org/officeDocument/2006/math">
                    <m:r>
                      <a:rPr lang="en-US" i="1" dirty="0" smtClean="0">
                        <a:latin typeface="Cambria Math" panose="02040503050406030204" pitchFamily="18" charset="0"/>
                      </a:rPr>
                      <m:t>𝐴</m:t>
                    </m:r>
                  </m:oMath>
                </a14:m>
                <a:r>
                  <a:rPr lang="en-US" dirty="0"/>
                  <a:t> containing the values to be sorted and the number </a:t>
                </a:r>
                <a14:m>
                  <m:oMath xmlns:m="http://schemas.openxmlformats.org/officeDocument/2006/math">
                    <m:r>
                      <a:rPr lang="en-US" i="1" dirty="0" smtClean="0">
                        <a:latin typeface="Cambria Math" panose="02040503050406030204" pitchFamily="18" charset="0"/>
                      </a:rPr>
                      <m:t>𝑛</m:t>
                    </m:r>
                  </m:oMath>
                </a14:m>
                <a:r>
                  <a:rPr lang="en-US" dirty="0"/>
                  <a:t> of values of sort. </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518" t="-2823" r="-1518"/>
                </a:stretch>
              </a:blipFill>
            </p:spPr>
            <p:txBody>
              <a:bodyPr/>
              <a:lstStyle/>
              <a:p>
                <a:r>
                  <a:rPr lang="en-US">
                    <a:noFill/>
                  </a:rPr>
                  <a:t> </a:t>
                </a:r>
              </a:p>
            </p:txBody>
          </p:sp>
        </mc:Fallback>
      </mc:AlternateContent>
      <p:pic>
        <p:nvPicPr>
          <p:cNvPr id="8" name="Picture 7" descr="A close-up of a hand holding playing cards&#10;&#10;Description automatically generated with low confidence">
            <a:extLst>
              <a:ext uri="{FF2B5EF4-FFF2-40B4-BE49-F238E27FC236}">
                <a16:creationId xmlns:a16="http://schemas.microsoft.com/office/drawing/2014/main" id="{12AB378D-7A1A-4421-8969-98A5DDB63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0861" y="4966821"/>
            <a:ext cx="5166186" cy="4575764"/>
          </a:xfrm>
          <a:prstGeom prst="rect">
            <a:avLst/>
          </a:prstGeom>
        </p:spPr>
      </p:pic>
    </p:spTree>
    <p:extLst>
      <p:ext uri="{BB962C8B-B14F-4D97-AF65-F5344CB8AC3E}">
        <p14:creationId xmlns:p14="http://schemas.microsoft.com/office/powerpoint/2010/main" val="28605984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Insertion sort</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Pseudocode</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lstStyle/>
          <a:p>
            <a:pPr eaLnBrk="1" hangingPunct="1"/>
            <a:endParaRPr lang="en-US" dirty="0"/>
          </a:p>
        </p:txBody>
      </p:sp>
      <p:pic>
        <p:nvPicPr>
          <p:cNvPr id="6" name="Picture 5" descr="A picture containing text, font, receipt, screenshot&#10;&#10;Description automatically generated">
            <a:extLst>
              <a:ext uri="{FF2B5EF4-FFF2-40B4-BE49-F238E27FC236}">
                <a16:creationId xmlns:a16="http://schemas.microsoft.com/office/drawing/2014/main" id="{1CF8E00E-B221-287B-9E8A-C5D8265A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3959260"/>
            <a:ext cx="20057622" cy="7340973"/>
          </a:xfrm>
          <a:prstGeom prst="rect">
            <a:avLst/>
          </a:prstGeom>
        </p:spPr>
      </p:pic>
    </p:spTree>
    <p:extLst>
      <p:ext uri="{BB962C8B-B14F-4D97-AF65-F5344CB8AC3E}">
        <p14:creationId xmlns:p14="http://schemas.microsoft.com/office/powerpoint/2010/main" val="415661370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Insertion sort</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normAutofit fontScale="92500"/>
          </a:bodyPr>
          <a:lstStyle/>
          <a:p>
            <a:r>
              <a:rPr lang="en-US" dirty="0"/>
              <a:t>Proving Correctness with loop invariants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r>
                  <a:rPr lang="en-US" dirty="0"/>
                  <a:t>Given a simple loop here: </a:t>
                </a:r>
              </a:p>
              <a:p>
                <a:endParaRPr lang="en-US" dirty="0"/>
              </a:p>
              <a:p>
                <a:endParaRPr lang="en-US" dirty="0"/>
              </a:p>
              <a:p>
                <a:pPr lvl="1" fontAlgn="base"/>
                <a:r>
                  <a:rPr lang="en-ID" b="0" i="0" u="none" strike="noStrike" dirty="0">
                    <a:solidFill>
                      <a:srgbClr val="FFFFFF"/>
                    </a:solidFill>
                    <a:effectLst/>
                    <a:latin typeface="Nunito" panose="020F0502020204030204" pitchFamily="34" charset="0"/>
                  </a:rPr>
                  <a:t>In this example, it is true (for every iteration) that </a:t>
                </a:r>
                <a14:m>
                  <m:oMath xmlns:m="http://schemas.openxmlformats.org/officeDocument/2006/math">
                    <m:r>
                      <a:rPr lang="en-ID" b="0" i="1" u="none" strike="noStrike" dirty="0" smtClean="0">
                        <a:solidFill>
                          <a:srgbClr val="FFFFFF"/>
                        </a:solidFill>
                        <a:effectLst/>
                        <a:latin typeface="Cambria Math" panose="02040503050406030204" pitchFamily="18" charset="0"/>
                      </a:rPr>
                      <m:t>𝑖</m:t>
                    </m:r>
                    <m:r>
                      <a:rPr lang="en-ID" b="0" i="1" u="none" strike="noStrike" dirty="0" smtClean="0">
                        <a:solidFill>
                          <a:srgbClr val="FFFFFF"/>
                        </a:solidFill>
                        <a:effectLst/>
                        <a:latin typeface="Cambria Math" panose="02040503050406030204" pitchFamily="18" charset="0"/>
                      </a:rPr>
                      <m:t> + </m:t>
                    </m:r>
                    <m:r>
                      <a:rPr lang="en-ID" b="0" i="1" u="none" strike="noStrike" dirty="0" smtClean="0">
                        <a:solidFill>
                          <a:srgbClr val="FFFFFF"/>
                        </a:solidFill>
                        <a:effectLst/>
                        <a:latin typeface="Cambria Math" panose="02040503050406030204" pitchFamily="18" charset="0"/>
                      </a:rPr>
                      <m:t>𝑗</m:t>
                    </m:r>
                    <m:r>
                      <a:rPr lang="en-ID" b="0" i="1" u="none" strike="noStrike" dirty="0" smtClean="0">
                        <a:solidFill>
                          <a:srgbClr val="FFFFFF"/>
                        </a:solidFill>
                        <a:effectLst/>
                        <a:latin typeface="Cambria Math" panose="02040503050406030204" pitchFamily="18" charset="0"/>
                      </a:rPr>
                      <m:t> == 9.</m:t>
                    </m:r>
                  </m:oMath>
                </a14:m>
                <a:endParaRPr lang="en-ID" b="0" i="0" u="none" strike="noStrike" dirty="0">
                  <a:solidFill>
                    <a:srgbClr val="FFFFFF"/>
                  </a:solidFill>
                  <a:effectLst/>
                  <a:latin typeface="Nunito" panose="020F0502020204030204" pitchFamily="34" charset="0"/>
                </a:endParaRPr>
              </a:p>
              <a:p>
                <a:pPr lvl="1" fontAlgn="base"/>
                <a:r>
                  <a:rPr lang="en-ID" b="0" i="0" u="none" strike="noStrike" dirty="0">
                    <a:solidFill>
                      <a:srgbClr val="FFFFFF"/>
                    </a:solidFill>
                    <a:effectLst/>
                    <a:latin typeface="Nunito" pitchFamily="2" charset="77"/>
                  </a:rPr>
                  <a:t>A weaker invariant that is also true is that </a:t>
                </a:r>
                <a14:m>
                  <m:oMath xmlns:m="http://schemas.openxmlformats.org/officeDocument/2006/math">
                    <m:r>
                      <a:rPr lang="en-ID" b="0" i="1" u="none" strike="noStrike" dirty="0" smtClean="0">
                        <a:solidFill>
                          <a:srgbClr val="FFFFFF"/>
                        </a:solidFill>
                        <a:effectLst/>
                        <a:latin typeface="Cambria Math" panose="02040503050406030204" pitchFamily="18" charset="0"/>
                      </a:rPr>
                      <m:t>𝑖</m:t>
                    </m:r>
                    <m:r>
                      <a:rPr lang="en-ID" b="0" i="1" u="none" strike="noStrike" dirty="0" smtClean="0">
                        <a:solidFill>
                          <a:srgbClr val="FFFFFF"/>
                        </a:solidFill>
                        <a:effectLst/>
                        <a:latin typeface="Cambria Math" panose="02040503050406030204" pitchFamily="18" charset="0"/>
                      </a:rPr>
                      <m:t> &gt;= 0 </m:t>
                    </m:r>
                    <m:r>
                      <a:rPr lang="en-US" b="0" i="1" u="none" strike="noStrike" dirty="0" smtClean="0">
                        <a:solidFill>
                          <a:srgbClr val="FFFFFF"/>
                        </a:solidFill>
                        <a:effectLst/>
                        <a:latin typeface="Cambria Math" panose="02040503050406030204" pitchFamily="18" charset="0"/>
                      </a:rPr>
                      <m:t>𝑎𝑛𝑑</m:t>
                    </m:r>
                    <m:r>
                      <a:rPr lang="en-ID" b="0" i="1" u="none" strike="noStrike" dirty="0" smtClean="0">
                        <a:solidFill>
                          <a:srgbClr val="FFFFFF"/>
                        </a:solidFill>
                        <a:effectLst/>
                        <a:latin typeface="Cambria Math" panose="02040503050406030204" pitchFamily="18" charset="0"/>
                      </a:rPr>
                      <m:t> </m:t>
                    </m:r>
                    <m:r>
                      <a:rPr lang="en-ID" b="0" i="1" u="none" strike="noStrike" dirty="0" err="1" smtClean="0">
                        <a:solidFill>
                          <a:srgbClr val="FFFFFF"/>
                        </a:solidFill>
                        <a:effectLst/>
                        <a:latin typeface="Cambria Math" panose="02040503050406030204" pitchFamily="18" charset="0"/>
                      </a:rPr>
                      <m:t>𝑖</m:t>
                    </m:r>
                    <m:r>
                      <a:rPr lang="en-ID" b="0" i="1" u="none" strike="noStrike" dirty="0" smtClean="0">
                        <a:solidFill>
                          <a:srgbClr val="FFFFFF"/>
                        </a:solidFill>
                        <a:effectLst/>
                        <a:latin typeface="Cambria Math" panose="02040503050406030204" pitchFamily="18" charset="0"/>
                      </a:rPr>
                      <m:t> &lt;= 10.</m:t>
                    </m:r>
                  </m:oMath>
                </a14:m>
                <a:endParaRPr lang="en-ID" b="0" i="0" u="none" strike="noStrike" dirty="0">
                  <a:solidFill>
                    <a:srgbClr val="FFFFFF"/>
                  </a:solidFill>
                  <a:effectLst/>
                  <a:latin typeface="Nunito" pitchFamily="2" charset="77"/>
                </a:endParaRPr>
              </a:p>
              <a:p>
                <a:pPr lvl="1" fontAlgn="base"/>
                <a:endParaRPr lang="en-ID" b="0" i="0" u="none" strike="noStrike" dirty="0">
                  <a:solidFill>
                    <a:srgbClr val="FFFFFF"/>
                  </a:solidFill>
                  <a:effectLst/>
                  <a:latin typeface="Nunito" pitchFamily="2" charset="77"/>
                </a:endParaRPr>
              </a:p>
              <a:p>
                <a:pPr eaLnBrk="1" hangingPunct="1"/>
                <a:r>
                  <a:rPr lang="en-US" dirty="0"/>
                  <a:t>A loop invariant is a statement (condition) about an algorithm’s loop that must be true:</a:t>
                </a:r>
              </a:p>
              <a:p>
                <a:pPr lvl="1"/>
                <a:r>
                  <a:rPr lang="en-US" dirty="0"/>
                  <a:t>Before the first iteration of the loop. (Initialization)</a:t>
                </a:r>
              </a:p>
              <a:p>
                <a:pPr lvl="1"/>
                <a:r>
                  <a:rPr lang="en-US" dirty="0"/>
                  <a:t>Before each iteration of the loop. (Maintenance)</a:t>
                </a:r>
              </a:p>
              <a:p>
                <a:pPr lvl="1"/>
                <a:r>
                  <a:rPr lang="en-US" dirty="0"/>
                  <a:t>After the loop terminates. (Termination)</a:t>
                </a:r>
                <a:br>
                  <a:rPr lang="en-ID" dirty="0"/>
                </a:br>
                <a:endParaRPr lang="en-US" dirty="0"/>
              </a:p>
              <a:p>
                <a:endParaRPr lang="en-US"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518" t="-28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D4F472-8B90-ECB8-4736-2529438DB921}"/>
              </a:ext>
            </a:extLst>
          </p:cNvPr>
          <p:cNvSpPr txBox="1"/>
          <p:nvPr/>
        </p:nvSpPr>
        <p:spPr>
          <a:xfrm>
            <a:off x="2761168" y="4966821"/>
            <a:ext cx="8346831" cy="1087477"/>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lvl="1" algn="l"/>
            <a:r>
              <a:rPr lang="en-ID" sz="3200" dirty="0">
                <a:latin typeface="Consolas" panose="020B0609020204030204" pitchFamily="49" charset="0"/>
                <a:cs typeface="Consolas" panose="020B0609020204030204" pitchFamily="49" charset="0"/>
              </a:rPr>
              <a:t>int j = 9; </a:t>
            </a:r>
          </a:p>
          <a:p>
            <a:pPr lvl="1" algn="l"/>
            <a:r>
              <a:rPr lang="en-ID" sz="3200" dirty="0">
                <a:latin typeface="Consolas" panose="020B0609020204030204" pitchFamily="49" charset="0"/>
                <a:cs typeface="Consolas" panose="020B0609020204030204" pitchFamily="49" charset="0"/>
              </a:rPr>
              <a:t>for(int </a:t>
            </a:r>
            <a:r>
              <a:rPr lang="en-ID" sz="3200" dirty="0" err="1">
                <a:latin typeface="Consolas" panose="020B0609020204030204" pitchFamily="49" charset="0"/>
                <a:cs typeface="Consolas" panose="020B0609020204030204" pitchFamily="49" charset="0"/>
              </a:rPr>
              <a:t>i</a:t>
            </a:r>
            <a:r>
              <a:rPr lang="en-ID" sz="3200" dirty="0">
                <a:latin typeface="Consolas" panose="020B0609020204030204" pitchFamily="49" charset="0"/>
                <a:cs typeface="Consolas" panose="020B0609020204030204" pitchFamily="49" charset="0"/>
              </a:rPr>
              <a:t>=0; </a:t>
            </a:r>
            <a:r>
              <a:rPr lang="en-ID" sz="3200" dirty="0" err="1">
                <a:latin typeface="Consolas" panose="020B0609020204030204" pitchFamily="49" charset="0"/>
                <a:cs typeface="Consolas" panose="020B0609020204030204" pitchFamily="49" charset="0"/>
              </a:rPr>
              <a:t>i</a:t>
            </a:r>
            <a:r>
              <a:rPr lang="en-ID" sz="3200" dirty="0">
                <a:latin typeface="Consolas" panose="020B0609020204030204" pitchFamily="49" charset="0"/>
                <a:cs typeface="Consolas" panose="020B0609020204030204" pitchFamily="49" charset="0"/>
              </a:rPr>
              <a:t>&lt;10; </a:t>
            </a:r>
            <a:r>
              <a:rPr lang="en-ID" sz="3200" dirty="0" err="1">
                <a:latin typeface="Consolas" panose="020B0609020204030204" pitchFamily="49" charset="0"/>
                <a:cs typeface="Consolas" panose="020B0609020204030204" pitchFamily="49" charset="0"/>
              </a:rPr>
              <a:t>i</a:t>
            </a:r>
            <a:r>
              <a:rPr lang="en-ID" sz="3200" dirty="0">
                <a:latin typeface="Consolas" panose="020B0609020204030204" pitchFamily="49" charset="0"/>
                <a:cs typeface="Consolas" panose="020B0609020204030204" pitchFamily="49" charset="0"/>
              </a:rPr>
              <a:t>++) j--;</a:t>
            </a:r>
          </a:p>
        </p:txBody>
      </p:sp>
    </p:spTree>
    <p:extLst>
      <p:ext uri="{BB962C8B-B14F-4D97-AF65-F5344CB8AC3E}">
        <p14:creationId xmlns:p14="http://schemas.microsoft.com/office/powerpoint/2010/main" val="33006763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Insertion sort</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normAutofit fontScale="92500"/>
          </a:bodyPr>
          <a:lstStyle/>
          <a:p>
            <a:r>
              <a:rPr lang="en-US" dirty="0"/>
              <a:t>Proving Correctness with loop invariants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317485" cy="8523314"/>
              </a:xfrm>
            </p:spPr>
            <p:txBody>
              <a:bodyPr>
                <a:normAutofit lnSpcReduction="10000"/>
              </a:bodyPr>
              <a:lstStyle/>
              <a:p>
                <a:pPr>
                  <a:spcBef>
                    <a:spcPts val="1000"/>
                  </a:spcBef>
                </a:pPr>
                <a:r>
                  <a:rPr lang="en-US" dirty="0"/>
                  <a:t>For insertion sort pseudocode, the loop invariant condition is: </a:t>
                </a:r>
                <a:r>
                  <a:rPr lang="en-US" i="1" dirty="0"/>
                  <a:t>At the start of each iteration of the for loop of lines 1-8, the subarray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[1:</m:t>
                    </m:r>
                    <m:r>
                      <a:rPr lang="en-US" i="1" dirty="0" smtClean="0">
                        <a:latin typeface="Cambria Math" panose="02040503050406030204" pitchFamily="18" charset="0"/>
                      </a:rPr>
                      <m:t>𝑖</m:t>
                    </m:r>
                    <m:r>
                      <a:rPr lang="en-US" i="1" dirty="0" smtClean="0">
                        <a:latin typeface="Cambria Math" panose="02040503050406030204" pitchFamily="18" charset="0"/>
                      </a:rPr>
                      <m:t>−1] </m:t>
                    </m:r>
                  </m:oMath>
                </a14:m>
                <a:r>
                  <a:rPr lang="en-US" i="1" dirty="0"/>
                  <a:t>consists of the elements originally in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[1:</m:t>
                    </m:r>
                    <m:r>
                      <a:rPr lang="en-US" i="1" dirty="0" smtClean="0">
                        <a:latin typeface="Cambria Math" panose="02040503050406030204" pitchFamily="18" charset="0"/>
                      </a:rPr>
                      <m:t>𝑖</m:t>
                    </m:r>
                    <m:r>
                      <a:rPr lang="en-US" i="1" dirty="0" smtClean="0">
                        <a:latin typeface="Cambria Math" panose="02040503050406030204" pitchFamily="18" charset="0"/>
                      </a:rPr>
                      <m:t>−1]</m:t>
                    </m:r>
                  </m:oMath>
                </a14:m>
                <a:r>
                  <a:rPr lang="en-US" i="1" dirty="0"/>
                  <a:t>, but in sorted order. </a:t>
                </a:r>
              </a:p>
              <a:p>
                <a:pPr>
                  <a:spcBef>
                    <a:spcPts val="1000"/>
                  </a:spcBef>
                </a:pPr>
                <a:r>
                  <a:rPr lang="en-US" dirty="0"/>
                  <a:t>Now, we prove each point:</a:t>
                </a:r>
              </a:p>
              <a:p>
                <a:pPr lvl="1">
                  <a:spcBef>
                    <a:spcPts val="1000"/>
                  </a:spcBef>
                </a:pPr>
                <a:r>
                  <a:rPr lang="en-US" b="1" dirty="0">
                    <a:latin typeface="Avenir Black" panose="02000503020000020003" pitchFamily="2" charset="0"/>
                  </a:rPr>
                  <a:t>Initialization</a:t>
                </a:r>
                <a:r>
                  <a:rPr lang="en-US" dirty="0"/>
                  <a:t>: When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=2</m:t>
                    </m:r>
                  </m:oMath>
                </a14:m>
                <a:r>
                  <a:rPr lang="en-US" dirty="0"/>
                  <a:t>, the subarray consists of just the single element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[1]</m:t>
                    </m:r>
                  </m:oMath>
                </a14:m>
                <a:r>
                  <a:rPr lang="en-US" dirty="0"/>
                  <a:t>, which is sorted.</a:t>
                </a:r>
              </a:p>
              <a:p>
                <a:pPr lvl="1">
                  <a:spcBef>
                    <a:spcPts val="1000"/>
                  </a:spcBef>
                </a:pPr>
                <a:r>
                  <a:rPr lang="en-US" b="1" dirty="0">
                    <a:latin typeface="Avenir Black" panose="02000503020000020003" pitchFamily="2" charset="0"/>
                  </a:rPr>
                  <a:t>Maintenance</a:t>
                </a:r>
                <a:r>
                  <a:rPr lang="en-US" dirty="0"/>
                  <a:t>: the body of the for loop works by moving the values in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𝑖</m:t>
                    </m:r>
                    <m:r>
                      <a:rPr lang="en-US" i="1" dirty="0" smtClean="0">
                        <a:latin typeface="Cambria Math" panose="02040503050406030204" pitchFamily="18" charset="0"/>
                      </a:rPr>
                      <m:t>−1], </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𝑖</m:t>
                    </m:r>
                    <m:r>
                      <a:rPr lang="en-US" i="1" dirty="0" smtClean="0">
                        <a:latin typeface="Cambria Math" panose="02040503050406030204" pitchFamily="18" charset="0"/>
                      </a:rPr>
                      <m:t>−2], </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𝑖</m:t>
                    </m:r>
                    <m:r>
                      <a:rPr lang="en-US" i="1" dirty="0" smtClean="0">
                        <a:latin typeface="Cambria Math" panose="02040503050406030204" pitchFamily="18" charset="0"/>
                      </a:rPr>
                      <m:t>−3]</m:t>
                    </m:r>
                  </m:oMath>
                </a14:m>
                <a:r>
                  <a:rPr lang="en-US" dirty="0"/>
                  <a:t>, and so on by one position to the right until it finds the proper position for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 </m:t>
                    </m:r>
                  </m:oMath>
                </a14:m>
                <a:r>
                  <a:rPr lang="en-US" dirty="0"/>
                  <a:t>(lines 4-7), at which point it inserts the value of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 </m:t>
                    </m:r>
                  </m:oMath>
                </a14:m>
                <a:r>
                  <a:rPr lang="en-US" dirty="0"/>
                  <a:t>(line 8). The subarray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[1:</m:t>
                    </m:r>
                    <m:r>
                      <a:rPr lang="en-US" i="1" dirty="0" smtClean="0">
                        <a:latin typeface="Cambria Math" panose="02040503050406030204" pitchFamily="18" charset="0"/>
                      </a:rPr>
                      <m:t>𝑖</m:t>
                    </m:r>
                    <m:r>
                      <a:rPr lang="en-US" i="1" dirty="0" smtClean="0">
                        <a:latin typeface="Cambria Math" panose="02040503050406030204" pitchFamily="18" charset="0"/>
                      </a:rPr>
                      <m:t>] </m:t>
                    </m:r>
                  </m:oMath>
                </a14:m>
                <a:r>
                  <a:rPr lang="en-US" dirty="0"/>
                  <a:t>consists of the elements originally in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[1:</m:t>
                    </m:r>
                    <m:r>
                      <a:rPr lang="en-US" i="1" dirty="0" smtClean="0">
                        <a:latin typeface="Cambria Math" panose="02040503050406030204" pitchFamily="18" charset="0"/>
                      </a:rPr>
                      <m:t>𝑖</m:t>
                    </m:r>
                    <m:r>
                      <a:rPr lang="en-US" i="1" dirty="0" smtClean="0">
                        <a:latin typeface="Cambria Math" panose="02040503050406030204" pitchFamily="18" charset="0"/>
                      </a:rPr>
                      <m:t>]</m:t>
                    </m:r>
                  </m:oMath>
                </a14:m>
                <a:r>
                  <a:rPr lang="en-US" i="1" dirty="0"/>
                  <a:t>, </a:t>
                </a:r>
                <a:r>
                  <a:rPr lang="en-US" dirty="0"/>
                  <a:t>but in sorted order. Incrementing </a:t>
                </a:r>
                <a14:m>
                  <m:oMath xmlns:m="http://schemas.openxmlformats.org/officeDocument/2006/math">
                    <m:r>
                      <a:rPr lang="en-US" i="1" dirty="0" smtClean="0">
                        <a:latin typeface="Cambria Math" panose="02040503050406030204" pitchFamily="18" charset="0"/>
                      </a:rPr>
                      <m:t>𝑖</m:t>
                    </m:r>
                  </m:oMath>
                </a14:m>
                <a:r>
                  <a:rPr lang="en-US" dirty="0"/>
                  <a:t> for the next iteration will preserve the loop invariant.</a:t>
                </a:r>
              </a:p>
              <a:p>
                <a:pPr lvl="1">
                  <a:spcBef>
                    <a:spcPts val="1000"/>
                  </a:spcBef>
                </a:pPr>
                <a:r>
                  <a:rPr lang="en-US" b="1" dirty="0">
                    <a:latin typeface="Avenir Black" panose="02000503020000020003" pitchFamily="2" charset="0"/>
                  </a:rPr>
                  <a:t>Termination</a:t>
                </a:r>
                <a:r>
                  <a:rPr lang="en-US" dirty="0"/>
                  <a:t>: the loop terminates once </a:t>
                </a:r>
                <a14:m>
                  <m:oMath xmlns:m="http://schemas.openxmlformats.org/officeDocument/2006/math">
                    <m:r>
                      <a:rPr lang="en-US" i="1" dirty="0" smtClean="0">
                        <a:latin typeface="Cambria Math" panose="02040503050406030204" pitchFamily="18" charset="0"/>
                      </a:rPr>
                      <m:t>𝑖</m:t>
                    </m:r>
                  </m:oMath>
                </a14:m>
                <a:r>
                  <a:rPr lang="en-US" dirty="0"/>
                  <a:t> equals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Substituting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+1 </m:t>
                    </m:r>
                  </m:oMath>
                </a14:m>
                <a:r>
                  <a:rPr lang="en-US" dirty="0"/>
                  <a:t>for </a:t>
                </a:r>
                <a14:m>
                  <m:oMath xmlns:m="http://schemas.openxmlformats.org/officeDocument/2006/math">
                    <m:r>
                      <a:rPr lang="en-US" i="1" dirty="0" smtClean="0">
                        <a:latin typeface="Cambria Math" panose="02040503050406030204" pitchFamily="18" charset="0"/>
                      </a:rPr>
                      <m:t>𝑖</m:t>
                    </m:r>
                  </m:oMath>
                </a14:m>
                <a:r>
                  <a:rPr lang="en-US" dirty="0"/>
                  <a:t> in the wording of the loop invariant yields that the subarray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[1:</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consists of the elements originally in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[1:</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but in sorted order. </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317485" cy="8523314"/>
              </a:xfrm>
              <a:blipFill>
                <a:blip r:embed="rId2"/>
                <a:stretch>
                  <a:fillRect l="-1499" t="-3418" r="-1936" b="-297"/>
                </a:stretch>
              </a:blipFill>
            </p:spPr>
            <p:txBody>
              <a:bodyPr/>
              <a:lstStyle/>
              <a:p>
                <a:r>
                  <a:rPr lang="en-US">
                    <a:noFill/>
                  </a:rPr>
                  <a:t> </a:t>
                </a:r>
              </a:p>
            </p:txBody>
          </p:sp>
        </mc:Fallback>
      </mc:AlternateContent>
    </p:spTree>
    <p:extLst>
      <p:ext uri="{BB962C8B-B14F-4D97-AF65-F5344CB8AC3E}">
        <p14:creationId xmlns:p14="http://schemas.microsoft.com/office/powerpoint/2010/main" val="32147599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Analyzing insertion sort</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8890000"/>
              </a:xfrm>
            </p:spPr>
            <p:txBody>
              <a:bodyPr>
                <a:normAutofit/>
              </a:bodyPr>
              <a:lstStyle/>
              <a:p>
                <a:pPr eaLnBrk="1" hangingPunct="1"/>
                <a:r>
                  <a:rPr lang="en-US" dirty="0"/>
                  <a:t>To analyze insertion sort, we need to know that the </a:t>
                </a:r>
                <a:r>
                  <a:rPr lang="en-US" b="1" dirty="0">
                    <a:latin typeface="Avenir Black" panose="02000503020000020003" pitchFamily="2" charset="0"/>
                  </a:rPr>
                  <a:t>running time </a:t>
                </a:r>
                <a:r>
                  <a:rPr lang="en-US" dirty="0"/>
                  <a:t>depends on the </a:t>
                </a:r>
                <a:r>
                  <a:rPr lang="en-US" b="1" dirty="0">
                    <a:latin typeface="Avenir Black" panose="02000503020000020003" pitchFamily="2" charset="0"/>
                  </a:rPr>
                  <a:t>input size</a:t>
                </a:r>
                <a:r>
                  <a:rPr lang="en-US" dirty="0"/>
                  <a:t>.</a:t>
                </a:r>
              </a:p>
              <a:p>
                <a:r>
                  <a:rPr lang="en-US" dirty="0"/>
                  <a:t>The </a:t>
                </a:r>
                <a:r>
                  <a:rPr lang="en-US" b="1" dirty="0">
                    <a:latin typeface="Avenir Black" panose="02000503020000020003" pitchFamily="2" charset="0"/>
                  </a:rPr>
                  <a:t>running time </a:t>
                </a:r>
                <a:r>
                  <a:rPr lang="en-US" dirty="0"/>
                  <a:t>of an algorithm on a particular input is the number of instructions and data accesses executed. For the moment, let’s use the following view. A constant amount of time is required to execute each line of our pseudocode. One line might take more or less time than another line, but we’ll assume that each execution of the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dirty="0" err="1"/>
                  <a:t>th</a:t>
                </a:r>
                <a:r>
                  <a:rPr lang="en-US" dirty="0"/>
                  <a:t> line takes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𝑘</m:t>
                        </m:r>
                      </m:sub>
                    </m:sSub>
                  </m:oMath>
                </a14:m>
                <a:r>
                  <a:rPr lang="en-US" dirty="0"/>
                  <a:t> time,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𝑘</m:t>
                        </m:r>
                      </m:sub>
                    </m:sSub>
                  </m:oMath>
                </a14:m>
                <a:r>
                  <a:rPr lang="en-US" dirty="0"/>
                  <a:t>is a constant. </a:t>
                </a:r>
              </a:p>
              <a:p>
                <a:r>
                  <a:rPr lang="en-US" dirty="0"/>
                  <a:t>We’ll start by devising a precise formula that uses the input size and all the statement costs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𝑘</m:t>
                        </m:r>
                      </m:sub>
                    </m:sSub>
                  </m:oMath>
                </a14:m>
                <a:r>
                  <a:rPr lang="en-US" dirty="0"/>
                  <a:t>. </a:t>
                </a:r>
              </a:p>
              <a:p>
                <a:r>
                  <a:rPr lang="en-US" dirty="0"/>
                  <a:t>This formula turns out to be messy, however. We’ll then switch to a simpler notation that is more concise and easier to use. This simpler notation makes clear how to compare the running times of algorithms, especially as the size of the input increases. </a:t>
                </a:r>
              </a:p>
              <a:p>
                <a:endParaRPr lang="en-US" dirty="0"/>
              </a:p>
              <a:p>
                <a:endParaRPr lang="en-US" dirty="0"/>
              </a:p>
              <a:p>
                <a:pPr eaLnBrk="1" hangingPunct="1"/>
                <a:endParaRPr lang="en-US" dirty="0"/>
              </a:p>
              <a:p>
                <a:pPr eaLnBrk="1" hangingPunct="1"/>
                <a:endParaRPr lang="en-US"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3835400"/>
                <a:ext cx="20057623" cy="8890000"/>
              </a:xfrm>
              <a:blipFill>
                <a:blip r:embed="rId2"/>
                <a:stretch>
                  <a:fillRect l="-1518" t="-2707" r="-1392"/>
                </a:stretch>
              </a:blipFill>
            </p:spPr>
            <p:txBody>
              <a:bodyPr/>
              <a:lstStyle/>
              <a:p>
                <a:r>
                  <a:rPr lang="en-US">
                    <a:noFill/>
                  </a:rPr>
                  <a:t> </a:t>
                </a:r>
              </a:p>
            </p:txBody>
          </p:sp>
        </mc:Fallback>
      </mc:AlternateContent>
    </p:spTree>
    <p:extLst>
      <p:ext uri="{BB962C8B-B14F-4D97-AF65-F5344CB8AC3E}">
        <p14:creationId xmlns:p14="http://schemas.microsoft.com/office/powerpoint/2010/main" val="28140467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Analyzing insertion sort</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endParaRPr lang="en-US" dirty="0"/>
          </a:p>
        </p:txBody>
      </p:sp>
      <p:pic>
        <p:nvPicPr>
          <p:cNvPr id="8" name="Content Placeholder 7" descr="A picture containing text, font, white, handwriting&#10;&#10;Description automatically generated">
            <a:extLst>
              <a:ext uri="{FF2B5EF4-FFF2-40B4-BE49-F238E27FC236}">
                <a16:creationId xmlns:a16="http://schemas.microsoft.com/office/drawing/2014/main" id="{A5D0D55F-1364-0059-F31F-D9245E3CFBE8}"/>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440778" y="10023830"/>
            <a:ext cx="10990948" cy="2544884"/>
          </a:xfrm>
        </p:spPr>
      </p:pic>
      <p:pic>
        <p:nvPicPr>
          <p:cNvPr id="6" name="Picture 5" descr="A picture containing text, receipt, font, screenshot&#10;&#10;Description automatically generated">
            <a:extLst>
              <a:ext uri="{FF2B5EF4-FFF2-40B4-BE49-F238E27FC236}">
                <a16:creationId xmlns:a16="http://schemas.microsoft.com/office/drawing/2014/main" id="{6380DFF7-45BA-BDFF-D5DC-25B36B2C9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467" y="4060938"/>
            <a:ext cx="14715569" cy="5385812"/>
          </a:xfrm>
          <a:prstGeom prst="rect">
            <a:avLst/>
          </a:prstGeom>
        </p:spPr>
      </p:pic>
    </p:spTree>
    <p:extLst>
      <p:ext uri="{BB962C8B-B14F-4D97-AF65-F5344CB8AC3E}">
        <p14:creationId xmlns:p14="http://schemas.microsoft.com/office/powerpoint/2010/main" val="787784275"/>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2149</TotalTime>
  <Words>2211</Words>
  <Application>Microsoft Macintosh PowerPoint</Application>
  <PresentationFormat>Custom</PresentationFormat>
  <Paragraphs>163</Paragraphs>
  <Slides>26</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Consolas</vt:lpstr>
      <vt:lpstr>Arial</vt:lpstr>
      <vt:lpstr>OCRB</vt:lpstr>
      <vt:lpstr>Open Sans Light</vt:lpstr>
      <vt:lpstr>Nunito</vt:lpstr>
      <vt:lpstr>RQRPVA_Times</vt:lpstr>
      <vt:lpstr>NVGAXR_Times</vt:lpstr>
      <vt:lpstr>VJTKFW_Times</vt:lpstr>
      <vt:lpstr>Avenir Black</vt:lpstr>
      <vt:lpstr>Open Sans ExtraBold</vt:lpstr>
      <vt:lpstr>ZXWUGJ_Times</vt:lpstr>
      <vt:lpstr>Cambria Math</vt:lpstr>
      <vt:lpstr>Open Sans Semibold</vt:lpstr>
      <vt:lpstr>Avenir Book</vt:lpstr>
      <vt:lpstr>21_BasicWhite</vt:lpstr>
      <vt:lpstr>Analyzing Algorithms</vt:lpstr>
      <vt:lpstr>Outline Materials</vt:lpstr>
      <vt:lpstr>Learning outcomes</vt:lpstr>
      <vt:lpstr>Insertion sort</vt:lpstr>
      <vt:lpstr>Insertion sort</vt:lpstr>
      <vt:lpstr>Insertion sort</vt:lpstr>
      <vt:lpstr>Insertion sort</vt:lpstr>
      <vt:lpstr>Analyzing insertion sort</vt:lpstr>
      <vt:lpstr>Analyzing insertion sort</vt:lpstr>
      <vt:lpstr>Analyzing insertion sort</vt:lpstr>
      <vt:lpstr>Order of growth</vt:lpstr>
      <vt:lpstr>Order of growth</vt:lpstr>
      <vt:lpstr>Divide and conquer method</vt:lpstr>
      <vt:lpstr>Divide and conquer method</vt:lpstr>
      <vt:lpstr>Divide and conquer method</vt:lpstr>
      <vt:lpstr>Divide and conquer method</vt:lpstr>
      <vt:lpstr>Analyzing Divide and conquer algorithms</vt:lpstr>
      <vt:lpstr>Analyzing Divide and conquer algorithms</vt:lpstr>
      <vt:lpstr>Analyzing Divide and conquer algorithms</vt:lpstr>
      <vt:lpstr>Analyzing Divide and conquer algorithms</vt:lpstr>
      <vt:lpstr>Analyzing Divide and conquer algorithms</vt:lpstr>
      <vt:lpstr>Summary</vt:lpstr>
      <vt:lpstr>Exercises</vt:lpstr>
      <vt:lpstr>Exercises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28</cp:revision>
  <dcterms:created xsi:type="dcterms:W3CDTF">2023-06-13T08:42:51Z</dcterms:created>
  <dcterms:modified xsi:type="dcterms:W3CDTF">2023-07-31T08:41:01Z</dcterms:modified>
</cp:coreProperties>
</file>